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0" r:id="rId5"/>
    <p:sldId id="316" r:id="rId6"/>
    <p:sldId id="289" r:id="rId7"/>
    <p:sldId id="301" r:id="rId8"/>
    <p:sldId id="286" r:id="rId9"/>
    <p:sldId id="303" r:id="rId10"/>
    <p:sldId id="302" r:id="rId11"/>
    <p:sldId id="305" r:id="rId12"/>
    <p:sldId id="306" r:id="rId13"/>
    <p:sldId id="304" r:id="rId14"/>
    <p:sldId id="307" r:id="rId15"/>
    <p:sldId id="308" r:id="rId16"/>
    <p:sldId id="309" r:id="rId17"/>
    <p:sldId id="284" r:id="rId18"/>
    <p:sldId id="310" r:id="rId19"/>
    <p:sldId id="311" r:id="rId20"/>
    <p:sldId id="312" r:id="rId21"/>
    <p:sldId id="315" r:id="rId22"/>
    <p:sldId id="313" r:id="rId23"/>
    <p:sldId id="314" r:id="rId24"/>
    <p:sldId id="294" r:id="rId25"/>
    <p:sldId id="317" r:id="rId26"/>
    <p:sldId id="29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AB8"/>
    <a:srgbClr val="5B3439"/>
    <a:srgbClr val="AC6672"/>
    <a:srgbClr val="534444"/>
    <a:srgbClr val="121212"/>
    <a:srgbClr val="D28C79"/>
    <a:srgbClr val="E73A1C"/>
    <a:srgbClr val="FFFFFF"/>
    <a:srgbClr val="534544"/>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8" autoAdjust="0"/>
    <p:restoredTop sz="94719"/>
  </p:normalViewPr>
  <p:slideViewPr>
    <p:cSldViewPr snapToGrid="0">
      <p:cViewPr varScale="1">
        <p:scale>
          <a:sx n="66" d="100"/>
          <a:sy n="66" d="100"/>
        </p:scale>
        <p:origin x="784" y="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xmlns="" id="{F3A0DC47-95B0-3E41-B026-B80D08DA5DF0}"/>
              </a:ext>
            </a:extLst>
          </p:cNvPr>
          <p:cNvGrpSpPr/>
          <p:nvPr userDrawn="1"/>
        </p:nvGrpSpPr>
        <p:grpSpPr>
          <a:xfrm>
            <a:off x="2828925" y="1030725"/>
            <a:ext cx="6534150" cy="0"/>
            <a:chOff x="2675793" y="1044819"/>
            <a:chExt cx="6534150" cy="0"/>
          </a:xfrm>
        </p:grpSpPr>
        <p:cxnSp>
          <p:nvCxnSpPr>
            <p:cNvPr id="4" name="直接连接符 3"/>
            <p:cNvCxnSpPr/>
            <p:nvPr userDrawn="1"/>
          </p:nvCxnSpPr>
          <p:spPr>
            <a:xfrm>
              <a:off x="2675793" y="1044819"/>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314093" y="1044819"/>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952393" y="1044819"/>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571643" y="1044819"/>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grpSp>
      <p:sp>
        <p:nvSpPr>
          <p:cNvPr id="8" name="文本占位符 2"/>
          <p:cNvSpPr>
            <a:spLocks noGrp="1"/>
          </p:cNvSpPr>
          <p:nvPr>
            <p:ph type="body" sz="quarter" idx="10" hasCustomPrompt="1"/>
          </p:nvPr>
        </p:nvSpPr>
        <p:spPr>
          <a:xfrm>
            <a:off x="4037239" y="344523"/>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043995"/>
            <a:ext cx="5285801" cy="1200325"/>
          </a:xfrm>
          <a:prstGeom prst="rect">
            <a:avLst/>
          </a:prstGeom>
          <a:noFill/>
        </p:spPr>
        <p:txBody>
          <a:bodyPr wrap="square" lIns="91436" tIns="45718" rIns="91436" bIns="45718" rtlCol="0">
            <a:spAutoFit/>
          </a:bodyPr>
          <a:lstStyle/>
          <a:p>
            <a:pPr algn="ctr"/>
            <a:r>
              <a:rPr kumimoji="1" lang="en-US" altLang="zh-CN" sz="3600" b="1" dirty="0">
                <a:solidFill>
                  <a:schemeClr val="bg1"/>
                </a:solidFill>
              </a:rPr>
              <a:t>TIME SERIES PREDICTION ON SALES OF WALMART </a:t>
            </a:r>
            <a:endParaRPr kumimoji="1" lang="zh-CN" altLang="en-US" sz="3600" b="1" dirty="0">
              <a:solidFill>
                <a:schemeClr val="bg1"/>
              </a:solidFill>
            </a:endParaRPr>
          </a:p>
        </p:txBody>
      </p:sp>
      <p:sp>
        <p:nvSpPr>
          <p:cNvPr id="5" name="文本框 4"/>
          <p:cNvSpPr txBox="1"/>
          <p:nvPr/>
        </p:nvSpPr>
        <p:spPr>
          <a:xfrm>
            <a:off x="5191012" y="3364378"/>
            <a:ext cx="1809976" cy="584771"/>
          </a:xfrm>
          <a:prstGeom prst="rect">
            <a:avLst/>
          </a:prstGeom>
          <a:noFill/>
        </p:spPr>
        <p:txBody>
          <a:bodyPr wrap="none" lIns="91436" tIns="45718" rIns="91436" bIns="45718" rtlCol="0">
            <a:spAutoFit/>
          </a:bodyPr>
          <a:lstStyle/>
          <a:p>
            <a:pPr algn="ctr"/>
            <a:r>
              <a:rPr kumimoji="1" lang="en-US" altLang="zh-CN" sz="1600" b="1" dirty="0">
                <a:solidFill>
                  <a:schemeClr val="bg1"/>
                </a:solidFill>
              </a:rPr>
              <a:t>HKUST | MAFS</a:t>
            </a:r>
          </a:p>
          <a:p>
            <a:pPr algn="ctr"/>
            <a:r>
              <a:rPr kumimoji="1" lang="en-US" altLang="zh-CN" sz="1600" dirty="0">
                <a:solidFill>
                  <a:schemeClr val="bg1"/>
                </a:solidFill>
              </a:rPr>
              <a:t>6010U Final Project</a:t>
            </a:r>
            <a:endParaRPr kumimoji="1" lang="zh-CN" altLang="en-US" sz="1600" dirty="0">
              <a:solidFill>
                <a:schemeClr val="bg1"/>
              </a:solidFill>
            </a:endParaRPr>
          </a:p>
        </p:txBody>
      </p:sp>
      <p:sp>
        <p:nvSpPr>
          <p:cNvPr id="6" name="矩形 5"/>
          <p:cNvSpPr/>
          <p:nvPr/>
        </p:nvSpPr>
        <p:spPr>
          <a:xfrm>
            <a:off x="3288912" y="1866900"/>
            <a:ext cx="5645640" cy="2328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5B859346-30FE-AB46-AF4E-E2DF98A41F5F}"/>
              </a:ext>
            </a:extLst>
          </p:cNvPr>
          <p:cNvSpPr txBox="1"/>
          <p:nvPr/>
        </p:nvSpPr>
        <p:spPr>
          <a:xfrm>
            <a:off x="4524425" y="6113122"/>
            <a:ext cx="1368000" cy="646331"/>
          </a:xfrm>
          <a:prstGeom prst="rect">
            <a:avLst/>
          </a:prstGeom>
          <a:noFill/>
        </p:spPr>
        <p:txBody>
          <a:bodyPr wrap="square" rtlCol="0">
            <a:spAutoFit/>
          </a:bodyPr>
          <a:lstStyle/>
          <a:p>
            <a:pPr algn="ctr"/>
            <a:r>
              <a:rPr kumimoji="1" lang="en-US" altLang="zh-CN" sz="1200" dirty="0">
                <a:solidFill>
                  <a:schemeClr val="bg1"/>
                </a:solidFill>
                <a:latin typeface="Candara" panose="020E0502030303020204" pitchFamily="34" charset="0"/>
              </a:rPr>
              <a:t>LI, Han</a:t>
            </a:r>
          </a:p>
          <a:p>
            <a:pPr algn="ctr"/>
            <a:r>
              <a:rPr kumimoji="1" lang="en-US" altLang="zh-CN" sz="1200" dirty="0">
                <a:solidFill>
                  <a:schemeClr val="bg1"/>
                </a:solidFill>
                <a:latin typeface="Candara" panose="020E0502030303020204" pitchFamily="34" charset="0"/>
              </a:rPr>
              <a:t>LIU, Ruiyan</a:t>
            </a:r>
          </a:p>
          <a:p>
            <a:pPr algn="ctr"/>
            <a:r>
              <a:rPr kumimoji="1" lang="en-US" altLang="zh-CN" sz="1200" dirty="0">
                <a:solidFill>
                  <a:schemeClr val="bg1"/>
                </a:solidFill>
                <a:latin typeface="Candara" panose="020E0502030303020204" pitchFamily="34" charset="0"/>
              </a:rPr>
              <a:t>LI, </a:t>
            </a:r>
            <a:r>
              <a:rPr kumimoji="1" lang="en-US" altLang="zh-CN" sz="1200" dirty="0" err="1">
                <a:solidFill>
                  <a:schemeClr val="bg1"/>
                </a:solidFill>
                <a:latin typeface="Candara" panose="020E0502030303020204" pitchFamily="34" charset="0"/>
              </a:rPr>
              <a:t>Yijin</a:t>
            </a:r>
            <a:endParaRPr kumimoji="1" lang="zh-CN" altLang="en-US" sz="1200" dirty="0">
              <a:solidFill>
                <a:schemeClr val="bg1"/>
              </a:solidFill>
              <a:latin typeface="Candara" panose="020E0502030303020204" pitchFamily="34" charset="0"/>
            </a:endParaRPr>
          </a:p>
        </p:txBody>
      </p:sp>
      <p:sp>
        <p:nvSpPr>
          <p:cNvPr id="8" name="文本框 7">
            <a:extLst>
              <a:ext uri="{FF2B5EF4-FFF2-40B4-BE49-F238E27FC236}">
                <a16:creationId xmlns:a16="http://schemas.microsoft.com/office/drawing/2014/main" xmlns="" id="{9EDBC3AD-9B93-DD47-B201-F3BD37D1EFFC}"/>
              </a:ext>
            </a:extLst>
          </p:cNvPr>
          <p:cNvSpPr txBox="1"/>
          <p:nvPr/>
        </p:nvSpPr>
        <p:spPr>
          <a:xfrm>
            <a:off x="6316988" y="6113122"/>
            <a:ext cx="1368000" cy="646331"/>
          </a:xfrm>
          <a:prstGeom prst="rect">
            <a:avLst/>
          </a:prstGeom>
          <a:noFill/>
        </p:spPr>
        <p:txBody>
          <a:bodyPr wrap="square" rtlCol="0">
            <a:spAutoFit/>
          </a:bodyPr>
          <a:lstStyle/>
          <a:p>
            <a:pPr algn="ctr"/>
            <a:r>
              <a:rPr kumimoji="1" lang="en-US" altLang="zh-CN" sz="1200" dirty="0">
                <a:solidFill>
                  <a:schemeClr val="bg1"/>
                </a:solidFill>
                <a:latin typeface="Candara" panose="020E0502030303020204" pitchFamily="34" charset="0"/>
              </a:rPr>
              <a:t>ZHANG, </a:t>
            </a:r>
            <a:r>
              <a:rPr kumimoji="1" lang="en-US" altLang="zh-CN" sz="1200" dirty="0" err="1">
                <a:solidFill>
                  <a:schemeClr val="bg1"/>
                </a:solidFill>
                <a:latin typeface="Candara" panose="020E0502030303020204" pitchFamily="34" charset="0"/>
              </a:rPr>
              <a:t>Tianyu</a:t>
            </a:r>
            <a:endParaRPr kumimoji="1" lang="en-US" altLang="zh-CN" sz="1200" dirty="0">
              <a:solidFill>
                <a:schemeClr val="bg1"/>
              </a:solidFill>
              <a:latin typeface="Candara" panose="020E0502030303020204" pitchFamily="34" charset="0"/>
            </a:endParaRPr>
          </a:p>
          <a:p>
            <a:pPr algn="ctr"/>
            <a:r>
              <a:rPr kumimoji="1" lang="en-US" altLang="zh-CN" sz="1200" dirty="0">
                <a:solidFill>
                  <a:schemeClr val="bg1"/>
                </a:solidFill>
                <a:latin typeface="Candara" panose="020E0502030303020204" pitchFamily="34" charset="0"/>
              </a:rPr>
              <a:t>ZHANG, </a:t>
            </a:r>
            <a:r>
              <a:rPr kumimoji="1" lang="en-US" altLang="zh-CN" sz="1200" dirty="0" err="1">
                <a:solidFill>
                  <a:schemeClr val="bg1"/>
                </a:solidFill>
                <a:latin typeface="Candara" panose="020E0502030303020204" pitchFamily="34" charset="0"/>
              </a:rPr>
              <a:t>Xuanyu</a:t>
            </a:r>
            <a:endParaRPr kumimoji="1" lang="en-US" altLang="zh-CN" sz="1200" dirty="0">
              <a:solidFill>
                <a:schemeClr val="bg1"/>
              </a:solidFill>
              <a:latin typeface="Candara" panose="020E0502030303020204" pitchFamily="34" charset="0"/>
            </a:endParaRPr>
          </a:p>
          <a:p>
            <a:pPr algn="ctr"/>
            <a:r>
              <a:rPr kumimoji="1" lang="en-US" altLang="zh-CN" sz="1200" dirty="0">
                <a:solidFill>
                  <a:schemeClr val="bg1"/>
                </a:solidFill>
                <a:latin typeface="Candara" panose="020E0502030303020204" pitchFamily="34" charset="0"/>
              </a:rPr>
              <a:t>ZHONG, Jing</a:t>
            </a:r>
            <a:endParaRPr kumimoji="1" lang="zh-CN" altLang="en-US" sz="1200" dirty="0">
              <a:solidFill>
                <a:schemeClr val="bg1"/>
              </a:solidFill>
              <a:latin typeface="Candara" panose="020E0502030303020204" pitchFamily="34" charset="0"/>
            </a:endParaRPr>
          </a:p>
        </p:txBody>
      </p:sp>
      <p:sp>
        <p:nvSpPr>
          <p:cNvPr id="9" name="文本框 8">
            <a:extLst>
              <a:ext uri="{FF2B5EF4-FFF2-40B4-BE49-F238E27FC236}">
                <a16:creationId xmlns:a16="http://schemas.microsoft.com/office/drawing/2014/main" xmlns="" id="{0262EA0D-685E-F943-AFBD-FFDD7FBBF659}"/>
              </a:ext>
            </a:extLst>
          </p:cNvPr>
          <p:cNvSpPr txBox="1"/>
          <p:nvPr/>
        </p:nvSpPr>
        <p:spPr>
          <a:xfrm>
            <a:off x="5469891" y="5785764"/>
            <a:ext cx="1109591" cy="338550"/>
          </a:xfrm>
          <a:prstGeom prst="rect">
            <a:avLst/>
          </a:prstGeom>
          <a:noFill/>
        </p:spPr>
        <p:txBody>
          <a:bodyPr wrap="none" lIns="91436" tIns="45718" rIns="91436" bIns="45718" rtlCol="0">
            <a:spAutoFit/>
          </a:bodyPr>
          <a:lstStyle/>
          <a:p>
            <a:pPr algn="ctr"/>
            <a:r>
              <a:rPr kumimoji="1" lang="en-US" altLang="zh-CN" sz="1600" b="1" dirty="0">
                <a:solidFill>
                  <a:schemeClr val="bg1"/>
                </a:solidFill>
                <a:latin typeface="Candara" panose="020E0502030303020204" pitchFamily="34" charset="0"/>
              </a:rPr>
              <a:t>NAMELIST</a:t>
            </a:r>
            <a:endParaRPr kumimoji="1" lang="zh-CN" altLang="en-US" sz="1600" b="1" dirty="0">
              <a:solidFill>
                <a:schemeClr val="bg1"/>
              </a:solidFill>
              <a:latin typeface="Candara" panose="020E0502030303020204" pitchFamily="34" charset="0"/>
            </a:endParaRPr>
          </a:p>
        </p:txBody>
      </p:sp>
      <p:cxnSp>
        <p:nvCxnSpPr>
          <p:cNvPr id="11" name="直线连接符 10">
            <a:extLst>
              <a:ext uri="{FF2B5EF4-FFF2-40B4-BE49-F238E27FC236}">
                <a16:creationId xmlns:a16="http://schemas.microsoft.com/office/drawing/2014/main" xmlns="" id="{9928F047-2070-2644-93C4-9980FA85A77D}"/>
              </a:ext>
            </a:extLst>
          </p:cNvPr>
          <p:cNvCxnSpPr/>
          <p:nvPr/>
        </p:nvCxnSpPr>
        <p:spPr>
          <a:xfrm>
            <a:off x="5469891" y="6124314"/>
            <a:ext cx="1109591"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135EC34-A44E-B444-9D35-2933C8EBA6FE}"/>
              </a:ext>
            </a:extLst>
          </p:cNvPr>
          <p:cNvSpPr>
            <a:spLocks noGrp="1"/>
          </p:cNvSpPr>
          <p:nvPr>
            <p:ph type="body" sz="quarter" idx="10"/>
          </p:nvPr>
        </p:nvSpPr>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圆角矩形 2">
            <a:extLst>
              <a:ext uri="{FF2B5EF4-FFF2-40B4-BE49-F238E27FC236}">
                <a16:creationId xmlns:a16="http://schemas.microsoft.com/office/drawing/2014/main" xmlns="" id="{DA39C880-7DF7-0448-8DB3-4DAD4F361116}"/>
              </a:ext>
            </a:extLst>
          </p:cNvPr>
          <p:cNvSpPr/>
          <p:nvPr/>
        </p:nvSpPr>
        <p:spPr>
          <a:xfrm>
            <a:off x="614638" y="1542675"/>
            <a:ext cx="10962722" cy="3334871"/>
          </a:xfrm>
          <a:prstGeom prst="roundRect">
            <a:avLst>
              <a:gd name="adj" fmla="val 3472"/>
            </a:avLst>
          </a:prstGeom>
          <a:gradFill>
            <a:gsLst>
              <a:gs pos="0">
                <a:schemeClr val="bg1">
                  <a:lumMod val="95000"/>
                  <a:alpha val="15000"/>
                </a:schemeClr>
              </a:gs>
              <a:gs pos="10000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4" name="圆角矩形 3">
            <a:extLst>
              <a:ext uri="{FF2B5EF4-FFF2-40B4-BE49-F238E27FC236}">
                <a16:creationId xmlns:a16="http://schemas.microsoft.com/office/drawing/2014/main" xmlns="" id="{8C8C1A30-379E-0945-BB64-2FF7453CB1B0}"/>
              </a:ext>
            </a:extLst>
          </p:cNvPr>
          <p:cNvSpPr/>
          <p:nvPr/>
        </p:nvSpPr>
        <p:spPr>
          <a:xfrm>
            <a:off x="614639" y="5401232"/>
            <a:ext cx="10962722" cy="1077128"/>
          </a:xfrm>
          <a:prstGeom prst="roundRect">
            <a:avLst>
              <a:gd name="adj" fmla="val 6242"/>
            </a:avLst>
          </a:prstGeom>
          <a:noFill/>
          <a:ln w="15875">
            <a:solidFill>
              <a:srgbClr val="C0000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sz="1600" b="1" dirty="0">
                <a:solidFill>
                  <a:schemeClr val="tx2">
                    <a:lumMod val="75000"/>
                  </a:schemeClr>
                </a:solidFill>
              </a:rPr>
              <a:t>The predicted value of this product sales fluctuate basically between 1 and 2 and the extreme values cannot be predicted accurately. On the test set, the predicted value is basically stable between 1 and 1.5. </a:t>
            </a:r>
          </a:p>
          <a:p>
            <a:pPr marL="285750" indent="-285750">
              <a:buFont typeface="Arial" panose="020B0604020202020204" pitchFamily="34" charset="0"/>
              <a:buChar char="•"/>
            </a:pPr>
            <a:r>
              <a:rPr kumimoji="1" lang="en-US" altLang="zh-CN" sz="1600" b="1" dirty="0">
                <a:solidFill>
                  <a:schemeClr val="tx2">
                    <a:lumMod val="75000"/>
                  </a:schemeClr>
                </a:solidFill>
              </a:rPr>
              <a:t>In addition, the in-sample RMSE is 1.2076, out-sample RMSE and RMSSE is equal to 0.7755.</a:t>
            </a:r>
            <a:endParaRPr kumimoji="1" lang="zh-CN" altLang="en-US" sz="1600" b="1" dirty="0">
              <a:solidFill>
                <a:schemeClr val="tx2">
                  <a:lumMod val="75000"/>
                </a:schemeClr>
              </a:solidFill>
            </a:endParaRPr>
          </a:p>
        </p:txBody>
      </p:sp>
      <p:pic>
        <p:nvPicPr>
          <p:cNvPr id="7" name="图片 6">
            <a:extLst>
              <a:ext uri="{FF2B5EF4-FFF2-40B4-BE49-F238E27FC236}">
                <a16:creationId xmlns:a16="http://schemas.microsoft.com/office/drawing/2014/main" xmlns="" id="{EC2BC6D7-274C-9B4E-A6B4-CC04EC78F50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6019" y="1953111"/>
            <a:ext cx="4147500" cy="2520000"/>
          </a:xfrm>
          <a:prstGeom prst="rect">
            <a:avLst/>
          </a:prstGeom>
          <a:noFill/>
          <a:ln>
            <a:noFill/>
          </a:ln>
        </p:spPr>
      </p:pic>
      <p:pic>
        <p:nvPicPr>
          <p:cNvPr id="9" name="图片 8">
            <a:extLst>
              <a:ext uri="{FF2B5EF4-FFF2-40B4-BE49-F238E27FC236}">
                <a16:creationId xmlns:a16="http://schemas.microsoft.com/office/drawing/2014/main" xmlns="" id="{BB822076-1EA0-6048-B549-A3D5628E85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2729" y="1953111"/>
            <a:ext cx="4039614" cy="2520000"/>
          </a:xfrm>
          <a:prstGeom prst="rect">
            <a:avLst/>
          </a:prstGeom>
          <a:noFill/>
          <a:ln>
            <a:noFill/>
          </a:ln>
        </p:spPr>
      </p:pic>
      <p:cxnSp>
        <p:nvCxnSpPr>
          <p:cNvPr id="11" name="直线连接符 10">
            <a:extLst>
              <a:ext uri="{FF2B5EF4-FFF2-40B4-BE49-F238E27FC236}">
                <a16:creationId xmlns:a16="http://schemas.microsoft.com/office/drawing/2014/main" xmlns="" id="{875461F8-747A-5C47-AA82-B1732383BAA9}"/>
              </a:ext>
            </a:extLst>
          </p:cNvPr>
          <p:cNvCxnSpPr>
            <a:cxnSpLocks/>
          </p:cNvCxnSpPr>
          <p:nvPr/>
        </p:nvCxnSpPr>
        <p:spPr>
          <a:xfrm flipH="1">
            <a:off x="6128123" y="1953111"/>
            <a:ext cx="1" cy="9664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xmlns="" id="{66F7AF4F-A909-F949-822E-C2512D45228C}"/>
              </a:ext>
            </a:extLst>
          </p:cNvPr>
          <p:cNvSpPr txBox="1"/>
          <p:nvPr/>
        </p:nvSpPr>
        <p:spPr>
          <a:xfrm>
            <a:off x="5269870" y="2941500"/>
            <a:ext cx="1700463" cy="523220"/>
          </a:xfrm>
          <a:prstGeom prst="rect">
            <a:avLst/>
          </a:prstGeom>
          <a:noFill/>
        </p:spPr>
        <p:txBody>
          <a:bodyPr wrap="square" rtlCol="0">
            <a:spAutoFit/>
          </a:bodyPr>
          <a:lstStyle/>
          <a:p>
            <a:pPr algn="ctr"/>
            <a:r>
              <a:rPr kumimoji="1" lang="en-US" altLang="zh-CN" sz="1400" b="1" dirty="0">
                <a:solidFill>
                  <a:schemeClr val="bg1"/>
                </a:solidFill>
              </a:rPr>
              <a:t>Single-Layer</a:t>
            </a:r>
          </a:p>
          <a:p>
            <a:pPr algn="ctr"/>
            <a:r>
              <a:rPr kumimoji="1" lang="en-US" altLang="zh-CN" sz="1400" b="1" dirty="0">
                <a:solidFill>
                  <a:schemeClr val="bg1"/>
                </a:solidFill>
              </a:rPr>
              <a:t>LSTM</a:t>
            </a:r>
            <a:endParaRPr kumimoji="1" lang="zh-CN" altLang="en-US" sz="1400" b="1" dirty="0">
              <a:solidFill>
                <a:schemeClr val="bg1"/>
              </a:solidFill>
            </a:endParaRPr>
          </a:p>
        </p:txBody>
      </p:sp>
      <p:cxnSp>
        <p:nvCxnSpPr>
          <p:cNvPr id="14" name="直线连接符 13">
            <a:extLst>
              <a:ext uri="{FF2B5EF4-FFF2-40B4-BE49-F238E27FC236}">
                <a16:creationId xmlns:a16="http://schemas.microsoft.com/office/drawing/2014/main" xmlns="" id="{56CA938A-E0DF-9D41-A065-C4E76D7DF751}"/>
              </a:ext>
            </a:extLst>
          </p:cNvPr>
          <p:cNvCxnSpPr>
            <a:cxnSpLocks/>
          </p:cNvCxnSpPr>
          <p:nvPr/>
        </p:nvCxnSpPr>
        <p:spPr>
          <a:xfrm>
            <a:off x="6120102" y="3574824"/>
            <a:ext cx="0" cy="89828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732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972298" y="3819793"/>
            <a:ext cx="4380425" cy="1142236"/>
          </a:xfrm>
          <a:prstGeom prst="rect">
            <a:avLst/>
          </a:prstGeom>
          <a:noFill/>
        </p:spPr>
        <p:txBody>
          <a:bodyPr wrap="square" rtlCol="0">
            <a:spAutoFit/>
          </a:bodyPr>
          <a:lstStyle/>
          <a:p>
            <a:pPr>
              <a:lnSpc>
                <a:spcPct val="130000"/>
              </a:lnSpc>
            </a:pPr>
            <a:r>
              <a:rPr lang="en-US" altLang="zh-CN" dirty="0"/>
              <a:t>In terms of categories, the average MSE and average RMSSE of Hobbies are all higher than those of Household</a:t>
            </a:r>
            <a:endParaRPr lang="zh-CN" altLang="en-US" sz="1600" dirty="0">
              <a:latin typeface="微软雅黑" panose="020B0503020204020204" pitchFamily="34" charset="-122"/>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88298" y="3159591"/>
            <a:ext cx="1039772" cy="300082"/>
          </a:xfrm>
          <a:prstGeom prst="rect">
            <a:avLst/>
          </a:prstGeom>
          <a:noFill/>
        </p:spPr>
        <p:txBody>
          <a:bodyPr wrap="none" rtlCol="0">
            <a:spAutoFit/>
          </a:bodyPr>
          <a:lstStyle/>
          <a:p>
            <a:pPr defTabSz="685800"/>
            <a:r>
              <a:rPr lang="en-US" altLang="zh-CN" sz="1350" b="1" dirty="0">
                <a:solidFill>
                  <a:prstClr val="black"/>
                </a:solidFill>
              </a:rPr>
              <a:t>BY Category</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pic>
        <p:nvPicPr>
          <p:cNvPr id="11" name="图片 10" descr="手机屏幕截图&#10;&#10;描述已自动生成">
            <a:extLst>
              <a:ext uri="{FF2B5EF4-FFF2-40B4-BE49-F238E27FC236}">
                <a16:creationId xmlns:a16="http://schemas.microsoft.com/office/drawing/2014/main" xmlns="" id="{22C3A952-B3C2-CF4E-AA0A-FCF93EF77F03}"/>
              </a:ext>
            </a:extLst>
          </p:cNvPr>
          <p:cNvPicPr/>
          <p:nvPr/>
        </p:nvPicPr>
        <p:blipFill>
          <a:blip r:embed="rId3"/>
          <a:stretch>
            <a:fillRect/>
          </a:stretch>
        </p:blipFill>
        <p:spPr>
          <a:xfrm>
            <a:off x="1246470" y="2548742"/>
            <a:ext cx="5004024" cy="2815444"/>
          </a:xfrm>
          <a:prstGeom prst="rect">
            <a:avLst/>
          </a:prstGeom>
        </p:spPr>
      </p:pic>
    </p:spTree>
    <p:extLst>
      <p:ext uri="{BB962C8B-B14F-4D97-AF65-F5344CB8AC3E}">
        <p14:creationId xmlns:p14="http://schemas.microsoft.com/office/powerpoint/2010/main" val="253483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972298" y="3543755"/>
            <a:ext cx="4380425" cy="1863715"/>
          </a:xfrm>
          <a:prstGeom prst="rect">
            <a:avLst/>
          </a:prstGeom>
          <a:noFill/>
        </p:spPr>
        <p:txBody>
          <a:bodyPr wrap="square" rtlCol="0">
            <a:spAutoFit/>
          </a:bodyPr>
          <a:lstStyle/>
          <a:p>
            <a:pPr>
              <a:lnSpc>
                <a:spcPct val="130000"/>
              </a:lnSpc>
            </a:pPr>
            <a:r>
              <a:rPr lang="en-US" altLang="zh-CN" dirty="0"/>
              <a:t>Looking into the Hobbies category by department, for in- and- out sample, Hobbies 1 has higher MSE compare to Hobbies 2. As for the RMSSE, Hobbies 2 has higher RMSSE than Hobbies 1 does</a:t>
            </a:r>
            <a:endParaRPr lang="zh-CN" altLang="en-US" sz="1600" dirty="0">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065653" y="3155805"/>
            <a:ext cx="1276824" cy="300082"/>
          </a:xfrm>
          <a:prstGeom prst="rect">
            <a:avLst/>
          </a:prstGeom>
          <a:noFill/>
        </p:spPr>
        <p:txBody>
          <a:bodyPr wrap="none" rtlCol="0">
            <a:spAutoFit/>
          </a:bodyPr>
          <a:lstStyle/>
          <a:p>
            <a:pPr defTabSz="685800"/>
            <a:r>
              <a:rPr lang="en-US" altLang="zh-CN" sz="1350" b="1" dirty="0">
                <a:solidFill>
                  <a:prstClr val="black"/>
                </a:solidFill>
              </a:rPr>
              <a:t>BY Department</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pic>
        <p:nvPicPr>
          <p:cNvPr id="12" name="图片 11" descr="手机屏幕截图&#10;&#10;描述已自动生成">
            <a:extLst>
              <a:ext uri="{FF2B5EF4-FFF2-40B4-BE49-F238E27FC236}">
                <a16:creationId xmlns:a16="http://schemas.microsoft.com/office/drawing/2014/main" xmlns="" id="{D964FF80-56AF-0E4D-9D7F-8BE751233138}"/>
              </a:ext>
            </a:extLst>
          </p:cNvPr>
          <p:cNvPicPr/>
          <p:nvPr/>
        </p:nvPicPr>
        <p:blipFill>
          <a:blip r:embed="rId3"/>
          <a:stretch>
            <a:fillRect/>
          </a:stretch>
        </p:blipFill>
        <p:spPr>
          <a:xfrm>
            <a:off x="1256020" y="2552520"/>
            <a:ext cx="4994474" cy="2811666"/>
          </a:xfrm>
          <a:prstGeom prst="rect">
            <a:avLst/>
          </a:prstGeom>
        </p:spPr>
      </p:pic>
      <p:pic>
        <p:nvPicPr>
          <p:cNvPr id="11" name="图片 10" descr="手机屏幕截图&#10;&#10;描述已自动生成">
            <a:extLst>
              <a:ext uri="{FF2B5EF4-FFF2-40B4-BE49-F238E27FC236}">
                <a16:creationId xmlns:a16="http://schemas.microsoft.com/office/drawing/2014/main" xmlns="" id="{653CE59A-F073-804C-8FD1-A8D2FD9610A0}"/>
              </a:ext>
            </a:extLst>
          </p:cNvPr>
          <p:cNvPicPr/>
          <p:nvPr/>
        </p:nvPicPr>
        <p:blipFill>
          <a:blip r:embed="rId4"/>
          <a:stretch>
            <a:fillRect/>
          </a:stretch>
        </p:blipFill>
        <p:spPr>
          <a:xfrm>
            <a:off x="1256980" y="2551474"/>
            <a:ext cx="4994474" cy="2811666"/>
          </a:xfrm>
          <a:prstGeom prst="rect">
            <a:avLst/>
          </a:prstGeom>
        </p:spPr>
      </p:pic>
    </p:spTree>
    <p:extLst>
      <p:ext uri="{BB962C8B-B14F-4D97-AF65-F5344CB8AC3E}">
        <p14:creationId xmlns:p14="http://schemas.microsoft.com/office/powerpoint/2010/main" val="225077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135EC34-A44E-B444-9D35-2933C8EBA6FE}"/>
              </a:ext>
            </a:extLst>
          </p:cNvPr>
          <p:cNvSpPr>
            <a:spLocks noGrp="1"/>
          </p:cNvSpPr>
          <p:nvPr>
            <p:ph type="body" sz="quarter" idx="10"/>
          </p:nvPr>
        </p:nvSpPr>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圆角矩形 2">
            <a:extLst>
              <a:ext uri="{FF2B5EF4-FFF2-40B4-BE49-F238E27FC236}">
                <a16:creationId xmlns:a16="http://schemas.microsoft.com/office/drawing/2014/main" xmlns="" id="{DA39C880-7DF7-0448-8DB3-4DAD4F361116}"/>
              </a:ext>
            </a:extLst>
          </p:cNvPr>
          <p:cNvSpPr/>
          <p:nvPr/>
        </p:nvSpPr>
        <p:spPr>
          <a:xfrm>
            <a:off x="614638" y="1542675"/>
            <a:ext cx="10962722" cy="3334871"/>
          </a:xfrm>
          <a:prstGeom prst="roundRect">
            <a:avLst>
              <a:gd name="adj" fmla="val 3472"/>
            </a:avLst>
          </a:prstGeom>
          <a:gradFill>
            <a:gsLst>
              <a:gs pos="0">
                <a:schemeClr val="bg1">
                  <a:lumMod val="95000"/>
                  <a:alpha val="15000"/>
                </a:schemeClr>
              </a:gs>
              <a:gs pos="10000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4" name="圆角矩形 3">
            <a:extLst>
              <a:ext uri="{FF2B5EF4-FFF2-40B4-BE49-F238E27FC236}">
                <a16:creationId xmlns:a16="http://schemas.microsoft.com/office/drawing/2014/main" xmlns="" id="{8C8C1A30-379E-0945-BB64-2FF7453CB1B0}"/>
              </a:ext>
            </a:extLst>
          </p:cNvPr>
          <p:cNvSpPr/>
          <p:nvPr/>
        </p:nvSpPr>
        <p:spPr>
          <a:xfrm>
            <a:off x="614639" y="5401232"/>
            <a:ext cx="10962722" cy="1077128"/>
          </a:xfrm>
          <a:prstGeom prst="roundRect">
            <a:avLst>
              <a:gd name="adj" fmla="val 6242"/>
            </a:avLst>
          </a:prstGeom>
          <a:noFill/>
          <a:ln w="15875">
            <a:solidFill>
              <a:srgbClr val="C0000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sz="1600" b="1" dirty="0">
                <a:solidFill>
                  <a:schemeClr val="tx2">
                    <a:lumMod val="75000"/>
                  </a:schemeClr>
                </a:solidFill>
              </a:rPr>
              <a:t>By doing two-layer LSTM, the range of the predicted value on entire set basically fluctuates between 0.5 and 1.5. On the test set, the predicted value basically fluctuate between 0.5 and 1. The model's ability to predict the minimum value is enhanced, and the fluctuation of the predicted value is closer to that of the true value. </a:t>
            </a:r>
          </a:p>
          <a:p>
            <a:pPr marL="285750" indent="-285750">
              <a:buFont typeface="Arial" panose="020B0604020202020204" pitchFamily="34" charset="0"/>
              <a:buChar char="•"/>
            </a:pPr>
            <a:r>
              <a:rPr kumimoji="1" lang="en-US" altLang="zh-CN" sz="1600" b="1" dirty="0">
                <a:solidFill>
                  <a:schemeClr val="tx2">
                    <a:lumMod val="75000"/>
                  </a:schemeClr>
                </a:solidFill>
              </a:rPr>
              <a:t>In-sample RMSE is 1.0809 and out-sample RMSE is 0.7895. We can also get RMSSE equal to 0.5249.</a:t>
            </a:r>
            <a:endParaRPr kumimoji="1" lang="zh-CN" altLang="en-US" sz="1600" b="1" dirty="0">
              <a:solidFill>
                <a:schemeClr val="tx2">
                  <a:lumMod val="75000"/>
                </a:schemeClr>
              </a:solidFill>
            </a:endParaRPr>
          </a:p>
        </p:txBody>
      </p:sp>
      <p:cxnSp>
        <p:nvCxnSpPr>
          <p:cNvPr id="11" name="直线连接符 10">
            <a:extLst>
              <a:ext uri="{FF2B5EF4-FFF2-40B4-BE49-F238E27FC236}">
                <a16:creationId xmlns:a16="http://schemas.microsoft.com/office/drawing/2014/main" xmlns="" id="{875461F8-747A-5C47-AA82-B1732383BAA9}"/>
              </a:ext>
            </a:extLst>
          </p:cNvPr>
          <p:cNvCxnSpPr>
            <a:cxnSpLocks/>
          </p:cNvCxnSpPr>
          <p:nvPr/>
        </p:nvCxnSpPr>
        <p:spPr>
          <a:xfrm flipH="1">
            <a:off x="6128123" y="1953111"/>
            <a:ext cx="1" cy="9664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xmlns="" id="{66F7AF4F-A909-F949-822E-C2512D45228C}"/>
              </a:ext>
            </a:extLst>
          </p:cNvPr>
          <p:cNvSpPr txBox="1"/>
          <p:nvPr/>
        </p:nvSpPr>
        <p:spPr>
          <a:xfrm>
            <a:off x="5269870" y="2941500"/>
            <a:ext cx="1700463" cy="523220"/>
          </a:xfrm>
          <a:prstGeom prst="rect">
            <a:avLst/>
          </a:prstGeom>
          <a:noFill/>
        </p:spPr>
        <p:txBody>
          <a:bodyPr wrap="square" rtlCol="0">
            <a:spAutoFit/>
          </a:bodyPr>
          <a:lstStyle/>
          <a:p>
            <a:pPr algn="ctr"/>
            <a:r>
              <a:rPr kumimoji="1" lang="en-US" altLang="zh-CN" sz="1400" b="1" dirty="0">
                <a:solidFill>
                  <a:schemeClr val="bg1"/>
                </a:solidFill>
              </a:rPr>
              <a:t>Multi-Layer</a:t>
            </a:r>
          </a:p>
          <a:p>
            <a:pPr algn="ctr"/>
            <a:r>
              <a:rPr kumimoji="1" lang="en-US" altLang="zh-CN" sz="1400" b="1" dirty="0">
                <a:solidFill>
                  <a:schemeClr val="bg1"/>
                </a:solidFill>
              </a:rPr>
              <a:t>LSTM</a:t>
            </a:r>
            <a:endParaRPr kumimoji="1" lang="zh-CN" altLang="en-US" sz="1400" b="1" dirty="0">
              <a:solidFill>
                <a:schemeClr val="bg1"/>
              </a:solidFill>
            </a:endParaRPr>
          </a:p>
        </p:txBody>
      </p:sp>
      <p:cxnSp>
        <p:nvCxnSpPr>
          <p:cNvPr id="14" name="直线连接符 13">
            <a:extLst>
              <a:ext uri="{FF2B5EF4-FFF2-40B4-BE49-F238E27FC236}">
                <a16:creationId xmlns:a16="http://schemas.microsoft.com/office/drawing/2014/main" xmlns="" id="{56CA938A-E0DF-9D41-A065-C4E76D7DF751}"/>
              </a:ext>
            </a:extLst>
          </p:cNvPr>
          <p:cNvCxnSpPr>
            <a:cxnSpLocks/>
          </p:cNvCxnSpPr>
          <p:nvPr/>
        </p:nvCxnSpPr>
        <p:spPr>
          <a:xfrm>
            <a:off x="6120102" y="3574824"/>
            <a:ext cx="0" cy="898287"/>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xmlns="" id="{9EE675AF-74F9-9A44-BD26-A8EF8FA1EA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0749" y="1953110"/>
            <a:ext cx="4147491" cy="2519999"/>
          </a:xfrm>
          <a:prstGeom prst="rect">
            <a:avLst/>
          </a:prstGeom>
          <a:noFill/>
          <a:ln>
            <a:noFill/>
          </a:ln>
        </p:spPr>
      </p:pic>
      <p:pic>
        <p:nvPicPr>
          <p:cNvPr id="15" name="图片 14">
            <a:extLst>
              <a:ext uri="{FF2B5EF4-FFF2-40B4-BE49-F238E27FC236}">
                <a16:creationId xmlns:a16="http://schemas.microsoft.com/office/drawing/2014/main" xmlns="" id="{B953083A-7639-7248-9CE0-1C600B81814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019" y="1935992"/>
            <a:ext cx="4075232" cy="2519999"/>
          </a:xfrm>
          <a:prstGeom prst="rect">
            <a:avLst/>
          </a:prstGeom>
          <a:noFill/>
          <a:ln>
            <a:noFill/>
          </a:ln>
        </p:spPr>
      </p:pic>
    </p:spTree>
    <p:extLst>
      <p:ext uri="{BB962C8B-B14F-4D97-AF65-F5344CB8AC3E}">
        <p14:creationId xmlns:p14="http://schemas.microsoft.com/office/powerpoint/2010/main" val="270191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889773" y="4221235"/>
            <a:ext cx="4380425" cy="1142236"/>
          </a:xfrm>
          <a:prstGeom prst="rect">
            <a:avLst/>
          </a:prstGeom>
          <a:noFill/>
        </p:spPr>
        <p:txBody>
          <a:bodyPr wrap="square" rtlCol="0">
            <a:spAutoFit/>
          </a:bodyPr>
          <a:lstStyle/>
          <a:p>
            <a:pPr>
              <a:lnSpc>
                <a:spcPct val="130000"/>
              </a:lnSpc>
            </a:pPr>
            <a:r>
              <a:rPr lang="en-US" altLang="zh-CN" dirty="0"/>
              <a:t>In terms of categories, the average MSE and average RMSSE of Household are all higher than those of Hobbies</a:t>
            </a:r>
            <a:endParaRPr lang="zh-CN" altLang="en-US" sz="1600" dirty="0">
              <a:latin typeface="微软雅黑" panose="020B0503020204020204" pitchFamily="34" charset="-122"/>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88298" y="3159591"/>
            <a:ext cx="1039772" cy="300082"/>
          </a:xfrm>
          <a:prstGeom prst="rect">
            <a:avLst/>
          </a:prstGeom>
          <a:noFill/>
        </p:spPr>
        <p:txBody>
          <a:bodyPr wrap="none" rtlCol="0">
            <a:spAutoFit/>
          </a:bodyPr>
          <a:lstStyle/>
          <a:p>
            <a:pPr defTabSz="685800"/>
            <a:r>
              <a:rPr lang="en-US" altLang="zh-CN" sz="1350" b="1" dirty="0">
                <a:solidFill>
                  <a:prstClr val="black"/>
                </a:solidFill>
              </a:rPr>
              <a:t>BY Category</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pic>
        <p:nvPicPr>
          <p:cNvPr id="11" name="图片 10" descr="手机屏幕截图&#10;&#10;描述已自动生成">
            <a:extLst>
              <a:ext uri="{FF2B5EF4-FFF2-40B4-BE49-F238E27FC236}">
                <a16:creationId xmlns:a16="http://schemas.microsoft.com/office/drawing/2014/main" xmlns="" id="{444EA64D-A0A3-4B4D-99BE-243E0A0F66F6}"/>
              </a:ext>
            </a:extLst>
          </p:cNvPr>
          <p:cNvPicPr/>
          <p:nvPr/>
        </p:nvPicPr>
        <p:blipFill>
          <a:blip r:embed="rId3"/>
          <a:stretch>
            <a:fillRect/>
          </a:stretch>
        </p:blipFill>
        <p:spPr>
          <a:xfrm>
            <a:off x="1257294" y="2551871"/>
            <a:ext cx="4993200" cy="2811600"/>
          </a:xfrm>
          <a:prstGeom prst="rect">
            <a:avLst/>
          </a:prstGeom>
        </p:spPr>
      </p:pic>
    </p:spTree>
    <p:extLst>
      <p:ext uri="{BB962C8B-B14F-4D97-AF65-F5344CB8AC3E}">
        <p14:creationId xmlns:p14="http://schemas.microsoft.com/office/powerpoint/2010/main" val="3670697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t>LSTM</a:t>
            </a:r>
            <a:r>
              <a:rPr kumimoji="1" lang="zh-CN" altLang="en-US" dirty="0"/>
              <a:t> </a:t>
            </a:r>
            <a:r>
              <a:rPr kumimoji="1" lang="en-US" altLang="zh-CN" dirty="0"/>
              <a:t>Network</a:t>
            </a:r>
            <a:endParaRPr kumimoji="1" lang="zh-CN" altLang="en-US" dirty="0"/>
          </a:p>
          <a:p>
            <a:pPr algn="ctr"/>
            <a:endParaRPr kumimoji="1" lang="en-US" altLang="zh-CN" dirty="0">
              <a:latin typeface="Century Gothic"/>
            </a:endParaRPr>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972298" y="3924007"/>
            <a:ext cx="4380425" cy="1503617"/>
          </a:xfrm>
          <a:prstGeom prst="rect">
            <a:avLst/>
          </a:prstGeom>
          <a:noFill/>
        </p:spPr>
        <p:txBody>
          <a:bodyPr wrap="square" rtlCol="0">
            <a:spAutoFit/>
          </a:bodyPr>
          <a:lstStyle/>
          <a:p>
            <a:pPr>
              <a:lnSpc>
                <a:spcPct val="130000"/>
              </a:lnSpc>
            </a:pPr>
            <a:r>
              <a:rPr lang="en-US" altLang="zh-CN" dirty="0"/>
              <a:t>Looking into the Hobbies category by department, for in- and- out sample, Hobbies 1 has higher MSE as well as RMSSE compare to Hobbies 2</a:t>
            </a:r>
            <a:endParaRPr lang="zh-CN" altLang="en-US" sz="1600" dirty="0">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065653" y="3155805"/>
            <a:ext cx="1276824" cy="300082"/>
          </a:xfrm>
          <a:prstGeom prst="rect">
            <a:avLst/>
          </a:prstGeom>
          <a:noFill/>
        </p:spPr>
        <p:txBody>
          <a:bodyPr wrap="none" rtlCol="0">
            <a:spAutoFit/>
          </a:bodyPr>
          <a:lstStyle/>
          <a:p>
            <a:pPr defTabSz="685800"/>
            <a:r>
              <a:rPr lang="en-US" altLang="zh-CN" sz="1350" b="1" dirty="0">
                <a:solidFill>
                  <a:prstClr val="black"/>
                </a:solidFill>
              </a:rPr>
              <a:t>BY Department</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pic>
        <p:nvPicPr>
          <p:cNvPr id="12" name="图片 11" descr="手机屏幕截图&#10;&#10;描述已自动生成">
            <a:extLst>
              <a:ext uri="{FF2B5EF4-FFF2-40B4-BE49-F238E27FC236}">
                <a16:creationId xmlns:a16="http://schemas.microsoft.com/office/drawing/2014/main" xmlns="" id="{D964FF80-56AF-0E4D-9D7F-8BE751233138}"/>
              </a:ext>
            </a:extLst>
          </p:cNvPr>
          <p:cNvPicPr/>
          <p:nvPr/>
        </p:nvPicPr>
        <p:blipFill>
          <a:blip r:embed="rId3"/>
          <a:stretch>
            <a:fillRect/>
          </a:stretch>
        </p:blipFill>
        <p:spPr>
          <a:xfrm>
            <a:off x="1256020" y="2552520"/>
            <a:ext cx="4994474" cy="2811666"/>
          </a:xfrm>
          <a:prstGeom prst="rect">
            <a:avLst/>
          </a:prstGeom>
        </p:spPr>
      </p:pic>
      <p:pic>
        <p:nvPicPr>
          <p:cNvPr id="11" name="图片 10">
            <a:extLst>
              <a:ext uri="{FF2B5EF4-FFF2-40B4-BE49-F238E27FC236}">
                <a16:creationId xmlns:a16="http://schemas.microsoft.com/office/drawing/2014/main" xmlns="" id="{A88557E8-DE4A-3247-8DB2-AE66038D1D43}"/>
              </a:ext>
            </a:extLst>
          </p:cNvPr>
          <p:cNvPicPr/>
          <p:nvPr/>
        </p:nvPicPr>
        <p:blipFill rotWithShape="1">
          <a:blip r:embed="rId4"/>
          <a:srcRect r="436"/>
          <a:stretch/>
        </p:blipFill>
        <p:spPr bwMode="auto">
          <a:xfrm>
            <a:off x="1251882" y="2548742"/>
            <a:ext cx="4993200" cy="2811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900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939232" y="1843510"/>
            <a:ext cx="4503152" cy="1248545"/>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Light GBM</a:t>
            </a:r>
          </a:p>
          <a:p>
            <a:pPr>
              <a:lnSpc>
                <a:spcPct val="130000"/>
              </a:lnSpc>
            </a:pPr>
            <a:r>
              <a:rPr kumimoji="1" lang="en-US" altLang="zh-CN" sz="2000" b="1" dirty="0">
                <a:solidFill>
                  <a:srgbClr val="FFFFFF"/>
                </a:solidFill>
                <a:latin typeface="Century Gothic"/>
              </a:rPr>
              <a:t>Theory, implementation and results</a:t>
            </a:r>
            <a:endParaRPr kumimoji="1" lang="en-US" altLang="zh-CN" sz="2000" b="1" dirty="0">
              <a:solidFill>
                <a:srgbClr val="FFFFFF"/>
              </a:solidFill>
              <a:latin typeface="Century Gothic"/>
              <a:ea typeface="微软雅黑"/>
            </a:endParaRPr>
          </a:p>
        </p:txBody>
      </p:sp>
      <p:sp>
        <p:nvSpPr>
          <p:cNvPr id="5" name="文本框 4"/>
          <p:cNvSpPr txBox="1"/>
          <p:nvPr/>
        </p:nvSpPr>
        <p:spPr>
          <a:xfrm>
            <a:off x="5922756" y="3448050"/>
            <a:ext cx="4859544" cy="789127"/>
          </a:xfrm>
          <a:prstGeom prst="rect">
            <a:avLst/>
          </a:prstGeom>
          <a:noFill/>
        </p:spPr>
        <p:txBody>
          <a:bodyPr wrap="square" rtlCol="0">
            <a:spAutoFit/>
          </a:bodyPr>
          <a:lstStyle/>
          <a:p>
            <a:pP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rPr>
              <a:t>Light GBM, proposed by Microsoft, is mainly used to solve the problems encountered by GBDT in massive data, so that it can be better and faster used in practice.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134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51397" cy="362404"/>
          </a:xfrm>
        </p:spPr>
        <p:txBody>
          <a:bodyPr/>
          <a:lstStyle/>
          <a:p>
            <a:pPr algn="ctr"/>
            <a:r>
              <a:rPr kumimoji="1" lang="en-US" altLang="zh-CN" dirty="0">
                <a:solidFill>
                  <a:schemeClr val="bg1"/>
                </a:solidFill>
                <a:latin typeface="Century Gothic"/>
              </a:rPr>
              <a:t>Improvement of Light GBM</a:t>
            </a:r>
          </a:p>
        </p:txBody>
      </p:sp>
      <p:sp>
        <p:nvSpPr>
          <p:cNvPr id="4" name="椭圆 3"/>
          <p:cNvSpPr/>
          <p:nvPr/>
        </p:nvSpPr>
        <p:spPr>
          <a:xfrm>
            <a:off x="4037940" y="2790042"/>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p:cNvSpPr/>
          <p:nvPr/>
        </p:nvSpPr>
        <p:spPr>
          <a:xfrm>
            <a:off x="1437607" y="2790042"/>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39"/>
          <p:cNvSpPr/>
          <p:nvPr/>
        </p:nvSpPr>
        <p:spPr>
          <a:xfrm>
            <a:off x="1356545" y="4270962"/>
            <a:ext cx="1389289" cy="400110"/>
          </a:xfrm>
          <a:prstGeom prst="rect">
            <a:avLst/>
          </a:prstGeom>
          <a:solidFill>
            <a:srgbClr val="534544"/>
          </a:solidFill>
        </p:spPr>
        <p:txBody>
          <a:bodyPr wrap="square">
            <a:spAutoFit/>
          </a:bodyPr>
          <a:lstStyle/>
          <a:p>
            <a:pPr algn="ctr"/>
            <a:r>
              <a:rPr lang="en-US" altLang="zh-CN" sz="2000" b="1" dirty="0" err="1">
                <a:solidFill>
                  <a:schemeClr val="bg1"/>
                </a:solidFill>
                <a:ea typeface="Hiragino Sans GB W3" panose="020B0300000000000000" pitchFamily="34" charset="-122"/>
                <a:sym typeface="News Gothic MT" charset="0"/>
              </a:rPr>
              <a:t>XGBoost</a:t>
            </a:r>
            <a:endParaRPr lang="zh-CN" altLang="zh-CN" sz="2000" b="1" dirty="0">
              <a:solidFill>
                <a:schemeClr val="bg1"/>
              </a:solidFill>
              <a:ea typeface="Hiragino Sans GB W3" panose="020B0300000000000000" pitchFamily="34" charset="-122"/>
            </a:endParaRPr>
          </a:p>
        </p:txBody>
      </p:sp>
      <p:sp>
        <p:nvSpPr>
          <p:cNvPr id="12" name="矩形 39"/>
          <p:cNvSpPr/>
          <p:nvPr/>
        </p:nvSpPr>
        <p:spPr>
          <a:xfrm>
            <a:off x="3950612" y="4270962"/>
            <a:ext cx="1389289" cy="400110"/>
          </a:xfrm>
          <a:prstGeom prst="rect">
            <a:avLst/>
          </a:prstGeom>
          <a:solidFill>
            <a:srgbClr val="534544"/>
          </a:solidFill>
        </p:spPr>
        <p:txBody>
          <a:bodyPr wrap="square">
            <a:spAutoFit/>
          </a:bodyPr>
          <a:lstStyle/>
          <a:p>
            <a:pPr algn="ctr"/>
            <a:r>
              <a:rPr lang="en-US" altLang="zh-CN" sz="2000" b="1" dirty="0">
                <a:solidFill>
                  <a:schemeClr val="bg1"/>
                </a:solidFill>
                <a:ea typeface="Hiragino Sans GB W3" panose="020B0300000000000000" pitchFamily="34" charset="-122"/>
                <a:sym typeface="News Gothic MT" charset="0"/>
              </a:rPr>
              <a:t>Light GBM</a:t>
            </a:r>
            <a:endParaRPr lang="zh-CN" altLang="zh-CN" sz="2000" b="1" dirty="0">
              <a:solidFill>
                <a:schemeClr val="bg1"/>
              </a:solidFill>
              <a:ea typeface="Hiragino Sans GB W3" panose="020B0300000000000000" pitchFamily="34" charset="-122"/>
            </a:endParaRPr>
          </a:p>
        </p:txBody>
      </p:sp>
      <p:sp>
        <p:nvSpPr>
          <p:cNvPr id="32" name="Freeform 5">
            <a:extLst>
              <a:ext uri="{FF2B5EF4-FFF2-40B4-BE49-F238E27FC236}">
                <a16:creationId xmlns:a16="http://schemas.microsoft.com/office/drawing/2014/main" xmlns="" id="{25FA6A2F-1DBA-4A03-94AA-D5BE3F6C7A12}"/>
              </a:ext>
            </a:extLst>
          </p:cNvPr>
          <p:cNvSpPr>
            <a:spLocks/>
          </p:cNvSpPr>
          <p:nvPr/>
        </p:nvSpPr>
        <p:spPr bwMode="auto">
          <a:xfrm>
            <a:off x="1763605" y="3073922"/>
            <a:ext cx="529058" cy="604624"/>
          </a:xfrm>
          <a:custGeom>
            <a:avLst/>
            <a:gdLst>
              <a:gd name="T0" fmla="*/ 7200 w 11200"/>
              <a:gd name="T1" fmla="*/ 8000 h 12800"/>
              <a:gd name="T2" fmla="*/ 4000 w 11200"/>
              <a:gd name="T3" fmla="*/ 8000 h 12800"/>
              <a:gd name="T4" fmla="*/ 3426 w 11200"/>
              <a:gd name="T5" fmla="*/ 8247 h 12800"/>
              <a:gd name="T6" fmla="*/ 4800 w 11200"/>
              <a:gd name="T7" fmla="*/ 10400 h 12800"/>
              <a:gd name="T8" fmla="*/ 2400 w 11200"/>
              <a:gd name="T9" fmla="*/ 12800 h 12800"/>
              <a:gd name="T10" fmla="*/ 0 w 11200"/>
              <a:gd name="T11" fmla="*/ 10400 h 12800"/>
              <a:gd name="T12" fmla="*/ 1600 w 11200"/>
              <a:gd name="T13" fmla="*/ 8146 h 12800"/>
              <a:gd name="T14" fmla="*/ 1600 w 11200"/>
              <a:gd name="T15" fmla="*/ 4653 h 12800"/>
              <a:gd name="T16" fmla="*/ 0 w 11200"/>
              <a:gd name="T17" fmla="*/ 2400 h 12800"/>
              <a:gd name="T18" fmla="*/ 2400 w 11200"/>
              <a:gd name="T19" fmla="*/ 0 h 12800"/>
              <a:gd name="T20" fmla="*/ 4800 w 11200"/>
              <a:gd name="T21" fmla="*/ 2400 h 12800"/>
              <a:gd name="T22" fmla="*/ 3200 w 11200"/>
              <a:gd name="T23" fmla="*/ 4653 h 12800"/>
              <a:gd name="T24" fmla="*/ 3200 w 11200"/>
              <a:gd name="T25" fmla="*/ 6547 h 12800"/>
              <a:gd name="T26" fmla="*/ 4000 w 11200"/>
              <a:gd name="T27" fmla="*/ 6400 h 12800"/>
              <a:gd name="T28" fmla="*/ 7200 w 11200"/>
              <a:gd name="T29" fmla="*/ 6400 h 12800"/>
              <a:gd name="T30" fmla="*/ 8000 w 11200"/>
              <a:gd name="T31" fmla="*/ 5600 h 12800"/>
              <a:gd name="T32" fmla="*/ 8000 w 11200"/>
              <a:gd name="T33" fmla="*/ 5453 h 12800"/>
              <a:gd name="T34" fmla="*/ 6400 w 11200"/>
              <a:gd name="T35" fmla="*/ 3200 h 12800"/>
              <a:gd name="T36" fmla="*/ 8800 w 11200"/>
              <a:gd name="T37" fmla="*/ 800 h 12800"/>
              <a:gd name="T38" fmla="*/ 11200 w 11200"/>
              <a:gd name="T39" fmla="*/ 3200 h 12800"/>
              <a:gd name="T40" fmla="*/ 9600 w 11200"/>
              <a:gd name="T41" fmla="*/ 5453 h 12800"/>
              <a:gd name="T42" fmla="*/ 9600 w 11200"/>
              <a:gd name="T43" fmla="*/ 5600 h 12800"/>
              <a:gd name="T44" fmla="*/ 7200 w 11200"/>
              <a:gd name="T45" fmla="*/ 8000 h 12800"/>
              <a:gd name="T46" fmla="*/ 8800 w 11200"/>
              <a:gd name="T47" fmla="*/ 2400 h 12800"/>
              <a:gd name="T48" fmla="*/ 9600 w 11200"/>
              <a:gd name="T49" fmla="*/ 3200 h 12800"/>
              <a:gd name="T50" fmla="*/ 8800 w 11200"/>
              <a:gd name="T51" fmla="*/ 4000 h 12800"/>
              <a:gd name="T52" fmla="*/ 8000 w 11200"/>
              <a:gd name="T53" fmla="*/ 3200 h 12800"/>
              <a:gd name="T54" fmla="*/ 8800 w 11200"/>
              <a:gd name="T55" fmla="*/ 2400 h 12800"/>
              <a:gd name="T56" fmla="*/ 2400 w 11200"/>
              <a:gd name="T57" fmla="*/ 1600 h 12800"/>
              <a:gd name="T58" fmla="*/ 3200 w 11200"/>
              <a:gd name="T59" fmla="*/ 2400 h 12800"/>
              <a:gd name="T60" fmla="*/ 2400 w 11200"/>
              <a:gd name="T61" fmla="*/ 3200 h 12800"/>
              <a:gd name="T62" fmla="*/ 1600 w 11200"/>
              <a:gd name="T63" fmla="*/ 2400 h 12800"/>
              <a:gd name="T64" fmla="*/ 2400 w 11200"/>
              <a:gd name="T65" fmla="*/ 1600 h 12800"/>
              <a:gd name="T66" fmla="*/ 2400 w 11200"/>
              <a:gd name="T67" fmla="*/ 9600 h 12800"/>
              <a:gd name="T68" fmla="*/ 3200 w 11200"/>
              <a:gd name="T69" fmla="*/ 10400 h 12800"/>
              <a:gd name="T70" fmla="*/ 2400 w 11200"/>
              <a:gd name="T71" fmla="*/ 11200 h 12800"/>
              <a:gd name="T72" fmla="*/ 1600 w 11200"/>
              <a:gd name="T73" fmla="*/ 10400 h 12800"/>
              <a:gd name="T74" fmla="*/ 2400 w 11200"/>
              <a:gd name="T75" fmla="*/ 9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00" h="12800">
                <a:moveTo>
                  <a:pt x="7200" y="8000"/>
                </a:moveTo>
                <a:lnTo>
                  <a:pt x="4000" y="8000"/>
                </a:lnTo>
                <a:cubicBezTo>
                  <a:pt x="3783" y="8000"/>
                  <a:pt x="3575" y="8090"/>
                  <a:pt x="3426" y="8247"/>
                </a:cubicBezTo>
                <a:cubicBezTo>
                  <a:pt x="4235" y="8632"/>
                  <a:pt x="4800" y="9445"/>
                  <a:pt x="4800" y="10400"/>
                </a:cubicBezTo>
                <a:cubicBezTo>
                  <a:pt x="4800" y="11725"/>
                  <a:pt x="3725" y="12800"/>
                  <a:pt x="2400" y="12800"/>
                </a:cubicBezTo>
                <a:cubicBezTo>
                  <a:pt x="1075" y="12800"/>
                  <a:pt x="0" y="11725"/>
                  <a:pt x="0" y="10400"/>
                </a:cubicBezTo>
                <a:cubicBezTo>
                  <a:pt x="0" y="9356"/>
                  <a:pt x="670" y="8478"/>
                  <a:pt x="1600" y="8146"/>
                </a:cubicBezTo>
                <a:lnTo>
                  <a:pt x="1600" y="4653"/>
                </a:lnTo>
                <a:cubicBezTo>
                  <a:pt x="670" y="4322"/>
                  <a:pt x="0" y="3444"/>
                  <a:pt x="0" y="2400"/>
                </a:cubicBezTo>
                <a:cubicBezTo>
                  <a:pt x="0" y="1075"/>
                  <a:pt x="1075" y="0"/>
                  <a:pt x="2400" y="0"/>
                </a:cubicBezTo>
                <a:cubicBezTo>
                  <a:pt x="3725" y="0"/>
                  <a:pt x="4800" y="1075"/>
                  <a:pt x="4800" y="2400"/>
                </a:cubicBezTo>
                <a:cubicBezTo>
                  <a:pt x="4800" y="3444"/>
                  <a:pt x="4130" y="4322"/>
                  <a:pt x="3200" y="4653"/>
                </a:cubicBezTo>
                <a:lnTo>
                  <a:pt x="3200" y="6547"/>
                </a:lnTo>
                <a:cubicBezTo>
                  <a:pt x="3451" y="6458"/>
                  <a:pt x="3718" y="6400"/>
                  <a:pt x="4000" y="6400"/>
                </a:cubicBezTo>
                <a:lnTo>
                  <a:pt x="7200" y="6400"/>
                </a:lnTo>
                <a:cubicBezTo>
                  <a:pt x="7642" y="6400"/>
                  <a:pt x="8000" y="6042"/>
                  <a:pt x="8000" y="5600"/>
                </a:cubicBezTo>
                <a:lnTo>
                  <a:pt x="8000" y="5453"/>
                </a:lnTo>
                <a:cubicBezTo>
                  <a:pt x="7070" y="5122"/>
                  <a:pt x="6400" y="4244"/>
                  <a:pt x="6400" y="3200"/>
                </a:cubicBezTo>
                <a:cubicBezTo>
                  <a:pt x="6400" y="1874"/>
                  <a:pt x="7475" y="800"/>
                  <a:pt x="8800" y="800"/>
                </a:cubicBezTo>
                <a:cubicBezTo>
                  <a:pt x="10125" y="800"/>
                  <a:pt x="11200" y="1874"/>
                  <a:pt x="11200" y="3200"/>
                </a:cubicBezTo>
                <a:cubicBezTo>
                  <a:pt x="11200" y="4244"/>
                  <a:pt x="10530" y="5122"/>
                  <a:pt x="9600" y="5453"/>
                </a:cubicBezTo>
                <a:lnTo>
                  <a:pt x="9600" y="5600"/>
                </a:lnTo>
                <a:cubicBezTo>
                  <a:pt x="9600" y="6926"/>
                  <a:pt x="8525" y="8000"/>
                  <a:pt x="7200" y="8000"/>
                </a:cubicBezTo>
                <a:close/>
                <a:moveTo>
                  <a:pt x="8800" y="2400"/>
                </a:moveTo>
                <a:cubicBezTo>
                  <a:pt x="9242" y="2400"/>
                  <a:pt x="9600" y="2758"/>
                  <a:pt x="9600" y="3200"/>
                </a:cubicBezTo>
                <a:cubicBezTo>
                  <a:pt x="9600" y="3642"/>
                  <a:pt x="9242" y="4000"/>
                  <a:pt x="8800" y="4000"/>
                </a:cubicBezTo>
                <a:cubicBezTo>
                  <a:pt x="8358" y="4000"/>
                  <a:pt x="8000" y="3642"/>
                  <a:pt x="8000" y="3200"/>
                </a:cubicBezTo>
                <a:cubicBezTo>
                  <a:pt x="8000" y="2758"/>
                  <a:pt x="8358" y="2400"/>
                  <a:pt x="8800" y="2400"/>
                </a:cubicBezTo>
                <a:close/>
                <a:moveTo>
                  <a:pt x="2400" y="1600"/>
                </a:moveTo>
                <a:cubicBezTo>
                  <a:pt x="2842" y="1600"/>
                  <a:pt x="3200" y="1958"/>
                  <a:pt x="3200" y="2400"/>
                </a:cubicBezTo>
                <a:cubicBezTo>
                  <a:pt x="3200" y="2842"/>
                  <a:pt x="2842" y="3200"/>
                  <a:pt x="2400" y="3200"/>
                </a:cubicBezTo>
                <a:cubicBezTo>
                  <a:pt x="1958" y="3200"/>
                  <a:pt x="1600" y="2842"/>
                  <a:pt x="1600" y="2400"/>
                </a:cubicBezTo>
                <a:cubicBezTo>
                  <a:pt x="1600" y="1958"/>
                  <a:pt x="1958" y="1600"/>
                  <a:pt x="2400" y="1600"/>
                </a:cubicBezTo>
                <a:close/>
                <a:moveTo>
                  <a:pt x="2400" y="9600"/>
                </a:moveTo>
                <a:cubicBezTo>
                  <a:pt x="2842" y="9600"/>
                  <a:pt x="3200" y="9958"/>
                  <a:pt x="3200" y="10400"/>
                </a:cubicBezTo>
                <a:cubicBezTo>
                  <a:pt x="3200" y="10842"/>
                  <a:pt x="2842" y="11200"/>
                  <a:pt x="2400" y="11200"/>
                </a:cubicBezTo>
                <a:cubicBezTo>
                  <a:pt x="1958" y="11200"/>
                  <a:pt x="1600" y="10842"/>
                  <a:pt x="1600" y="10400"/>
                </a:cubicBezTo>
                <a:cubicBezTo>
                  <a:pt x="1600" y="9958"/>
                  <a:pt x="1958" y="9600"/>
                  <a:pt x="2400" y="9600"/>
                </a:cubicBezTo>
                <a:close/>
              </a:path>
            </a:pathLst>
          </a:custGeom>
          <a:solidFill>
            <a:schemeClr val="bg1"/>
          </a:solid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runer-silhouette-running-fast_55240">
            <a:extLst>
              <a:ext uri="{FF2B5EF4-FFF2-40B4-BE49-F238E27FC236}">
                <a16:creationId xmlns:a16="http://schemas.microsoft.com/office/drawing/2014/main" xmlns="" id="{46F868A7-9310-40D6-A946-A722D1FCCE72}"/>
              </a:ext>
            </a:extLst>
          </p:cNvPr>
          <p:cNvSpPr>
            <a:spLocks noChangeAspect="1"/>
          </p:cNvSpPr>
          <p:nvPr/>
        </p:nvSpPr>
        <p:spPr bwMode="auto">
          <a:xfrm>
            <a:off x="4273523" y="3165684"/>
            <a:ext cx="756000" cy="518994"/>
          </a:xfrm>
          <a:custGeom>
            <a:avLst/>
            <a:gdLst>
              <a:gd name="connsiteX0" fmla="*/ 8886 w 608265"/>
              <a:gd name="connsiteY0" fmla="*/ 323966 h 417574"/>
              <a:gd name="connsiteX1" fmla="*/ 177618 w 608265"/>
              <a:gd name="connsiteY1" fmla="*/ 323966 h 417574"/>
              <a:gd name="connsiteX2" fmla="*/ 186504 w 608265"/>
              <a:gd name="connsiteY2" fmla="*/ 332846 h 417574"/>
              <a:gd name="connsiteX3" fmla="*/ 177618 w 608265"/>
              <a:gd name="connsiteY3" fmla="*/ 341819 h 417574"/>
              <a:gd name="connsiteX4" fmla="*/ 8886 w 608265"/>
              <a:gd name="connsiteY4" fmla="*/ 341819 h 417574"/>
              <a:gd name="connsiteX5" fmla="*/ 0 w 608265"/>
              <a:gd name="connsiteY5" fmla="*/ 332846 h 417574"/>
              <a:gd name="connsiteX6" fmla="*/ 8886 w 608265"/>
              <a:gd name="connsiteY6" fmla="*/ 323966 h 417574"/>
              <a:gd name="connsiteX7" fmla="*/ 79120 w 608265"/>
              <a:gd name="connsiteY7" fmla="*/ 211485 h 417574"/>
              <a:gd name="connsiteX8" fmla="*/ 266721 w 608265"/>
              <a:gd name="connsiteY8" fmla="*/ 211485 h 417574"/>
              <a:gd name="connsiteX9" fmla="*/ 275699 w 608265"/>
              <a:gd name="connsiteY9" fmla="*/ 220365 h 417574"/>
              <a:gd name="connsiteX10" fmla="*/ 266721 w 608265"/>
              <a:gd name="connsiteY10" fmla="*/ 229338 h 417574"/>
              <a:gd name="connsiteX11" fmla="*/ 79120 w 608265"/>
              <a:gd name="connsiteY11" fmla="*/ 229338 h 417574"/>
              <a:gd name="connsiteX12" fmla="*/ 70142 w 608265"/>
              <a:gd name="connsiteY12" fmla="*/ 220365 h 417574"/>
              <a:gd name="connsiteX13" fmla="*/ 79120 w 608265"/>
              <a:gd name="connsiteY13" fmla="*/ 211485 h 417574"/>
              <a:gd name="connsiteX14" fmla="*/ 19751 w 608265"/>
              <a:gd name="connsiteY14" fmla="*/ 110788 h 417574"/>
              <a:gd name="connsiteX15" fmla="*/ 207446 w 608265"/>
              <a:gd name="connsiteY15" fmla="*/ 110788 h 417574"/>
              <a:gd name="connsiteX16" fmla="*/ 216424 w 608265"/>
              <a:gd name="connsiteY16" fmla="*/ 119668 h 417574"/>
              <a:gd name="connsiteX17" fmla="*/ 207446 w 608265"/>
              <a:gd name="connsiteY17" fmla="*/ 128641 h 417574"/>
              <a:gd name="connsiteX18" fmla="*/ 19751 w 608265"/>
              <a:gd name="connsiteY18" fmla="*/ 128641 h 417574"/>
              <a:gd name="connsiteX19" fmla="*/ 10867 w 608265"/>
              <a:gd name="connsiteY19" fmla="*/ 119668 h 417574"/>
              <a:gd name="connsiteX20" fmla="*/ 19751 w 608265"/>
              <a:gd name="connsiteY20" fmla="*/ 110788 h 417574"/>
              <a:gd name="connsiteX21" fmla="*/ 578133 w 608265"/>
              <a:gd name="connsiteY21" fmla="*/ 72790 h 417574"/>
              <a:gd name="connsiteX22" fmla="*/ 603752 w 608265"/>
              <a:gd name="connsiteY22" fmla="*/ 108101 h 417574"/>
              <a:gd name="connsiteX23" fmla="*/ 465063 w 608265"/>
              <a:gd name="connsiteY23" fmla="*/ 160953 h 417574"/>
              <a:gd name="connsiteX24" fmla="*/ 417649 w 608265"/>
              <a:gd name="connsiteY24" fmla="*/ 247514 h 417574"/>
              <a:gd name="connsiteX25" fmla="*/ 479839 w 608265"/>
              <a:gd name="connsiteY25" fmla="*/ 289814 h 417574"/>
              <a:gd name="connsiteX26" fmla="*/ 531368 w 608265"/>
              <a:gd name="connsiteY26" fmla="*/ 383099 h 417574"/>
              <a:gd name="connsiteX27" fmla="*/ 486759 w 608265"/>
              <a:gd name="connsiteY27" fmla="*/ 403923 h 417574"/>
              <a:gd name="connsiteX28" fmla="*/ 445050 w 608265"/>
              <a:gd name="connsiteY28" fmla="*/ 324551 h 417574"/>
              <a:gd name="connsiteX29" fmla="*/ 369299 w 608265"/>
              <a:gd name="connsiteY29" fmla="*/ 279730 h 417574"/>
              <a:gd name="connsiteX30" fmla="*/ 365465 w 608265"/>
              <a:gd name="connsiteY30" fmla="*/ 278049 h 417574"/>
              <a:gd name="connsiteX31" fmla="*/ 207044 w 608265"/>
              <a:gd name="connsiteY31" fmla="*/ 308583 h 417574"/>
              <a:gd name="connsiteX32" fmla="*/ 234351 w 608265"/>
              <a:gd name="connsiteY32" fmla="*/ 265256 h 417574"/>
              <a:gd name="connsiteX33" fmla="*/ 339560 w 608265"/>
              <a:gd name="connsiteY33" fmla="*/ 219314 h 417574"/>
              <a:gd name="connsiteX34" fmla="*/ 389312 w 608265"/>
              <a:gd name="connsiteY34" fmla="*/ 124815 h 417574"/>
              <a:gd name="connsiteX35" fmla="*/ 307016 w 608265"/>
              <a:gd name="connsiteY35" fmla="*/ 155443 h 417574"/>
              <a:gd name="connsiteX36" fmla="*/ 264464 w 608265"/>
              <a:gd name="connsiteY36" fmla="*/ 130605 h 417574"/>
              <a:gd name="connsiteX37" fmla="*/ 437662 w 608265"/>
              <a:gd name="connsiteY37" fmla="*/ 93160 h 417574"/>
              <a:gd name="connsiteX38" fmla="*/ 455337 w 608265"/>
              <a:gd name="connsiteY38" fmla="*/ 103152 h 417574"/>
              <a:gd name="connsiteX39" fmla="*/ 561201 w 608265"/>
              <a:gd name="connsiteY39" fmla="*/ 83355 h 417574"/>
              <a:gd name="connsiteX40" fmla="*/ 578133 w 608265"/>
              <a:gd name="connsiteY40" fmla="*/ 72790 h 417574"/>
              <a:gd name="connsiteX41" fmla="*/ 187624 w 608265"/>
              <a:gd name="connsiteY41" fmla="*/ 23569 h 417574"/>
              <a:gd name="connsiteX42" fmla="*/ 375276 w 608265"/>
              <a:gd name="connsiteY42" fmla="*/ 23569 h 417574"/>
              <a:gd name="connsiteX43" fmla="*/ 384158 w 608265"/>
              <a:gd name="connsiteY43" fmla="*/ 32542 h 417574"/>
              <a:gd name="connsiteX44" fmla="*/ 375276 w 608265"/>
              <a:gd name="connsiteY44" fmla="*/ 41422 h 417574"/>
              <a:gd name="connsiteX45" fmla="*/ 187624 w 608265"/>
              <a:gd name="connsiteY45" fmla="*/ 41422 h 417574"/>
              <a:gd name="connsiteX46" fmla="*/ 178742 w 608265"/>
              <a:gd name="connsiteY46" fmla="*/ 32542 h 417574"/>
              <a:gd name="connsiteX47" fmla="*/ 187624 w 608265"/>
              <a:gd name="connsiteY47" fmla="*/ 23569 h 417574"/>
              <a:gd name="connsiteX48" fmla="*/ 480973 w 608265"/>
              <a:gd name="connsiteY48" fmla="*/ 0 h 417574"/>
              <a:gd name="connsiteX49" fmla="*/ 529804 w 608265"/>
              <a:gd name="connsiteY49" fmla="*/ 48690 h 417574"/>
              <a:gd name="connsiteX50" fmla="*/ 480973 w 608265"/>
              <a:gd name="connsiteY50" fmla="*/ 97380 h 417574"/>
              <a:gd name="connsiteX51" fmla="*/ 432142 w 608265"/>
              <a:gd name="connsiteY51" fmla="*/ 48690 h 417574"/>
              <a:gd name="connsiteX52" fmla="*/ 480973 w 608265"/>
              <a:gd name="connsiteY52" fmla="*/ 0 h 41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265" h="417574">
                <a:moveTo>
                  <a:pt x="8886" y="323966"/>
                </a:moveTo>
                <a:lnTo>
                  <a:pt x="177618" y="323966"/>
                </a:lnTo>
                <a:cubicBezTo>
                  <a:pt x="182482" y="323966"/>
                  <a:pt x="186504" y="327986"/>
                  <a:pt x="186504" y="332846"/>
                </a:cubicBezTo>
                <a:cubicBezTo>
                  <a:pt x="186504" y="337800"/>
                  <a:pt x="182482" y="341819"/>
                  <a:pt x="177618" y="341819"/>
                </a:cubicBezTo>
                <a:lnTo>
                  <a:pt x="8886" y="341819"/>
                </a:lnTo>
                <a:cubicBezTo>
                  <a:pt x="4022" y="341819"/>
                  <a:pt x="0" y="337800"/>
                  <a:pt x="0" y="332846"/>
                </a:cubicBezTo>
                <a:cubicBezTo>
                  <a:pt x="0" y="327986"/>
                  <a:pt x="4022" y="323966"/>
                  <a:pt x="8886" y="323966"/>
                </a:cubicBezTo>
                <a:close/>
                <a:moveTo>
                  <a:pt x="79120" y="211485"/>
                </a:moveTo>
                <a:lnTo>
                  <a:pt x="266721" y="211485"/>
                </a:lnTo>
                <a:cubicBezTo>
                  <a:pt x="271678" y="211485"/>
                  <a:pt x="275699" y="215411"/>
                  <a:pt x="275699" y="220365"/>
                </a:cubicBezTo>
                <a:cubicBezTo>
                  <a:pt x="275699" y="225319"/>
                  <a:pt x="271678" y="229338"/>
                  <a:pt x="266721" y="229338"/>
                </a:cubicBezTo>
                <a:lnTo>
                  <a:pt x="79120" y="229338"/>
                </a:lnTo>
                <a:cubicBezTo>
                  <a:pt x="74163" y="229338"/>
                  <a:pt x="70142" y="225319"/>
                  <a:pt x="70142" y="220365"/>
                </a:cubicBezTo>
                <a:cubicBezTo>
                  <a:pt x="70142" y="215411"/>
                  <a:pt x="74163" y="211485"/>
                  <a:pt x="79120" y="211485"/>
                </a:cubicBezTo>
                <a:close/>
                <a:moveTo>
                  <a:pt x="19751" y="110788"/>
                </a:moveTo>
                <a:lnTo>
                  <a:pt x="207446" y="110788"/>
                </a:lnTo>
                <a:cubicBezTo>
                  <a:pt x="212403" y="110788"/>
                  <a:pt x="216424" y="114808"/>
                  <a:pt x="216424" y="119668"/>
                </a:cubicBezTo>
                <a:cubicBezTo>
                  <a:pt x="216424" y="124622"/>
                  <a:pt x="212403" y="128641"/>
                  <a:pt x="207446" y="128641"/>
                </a:cubicBezTo>
                <a:lnTo>
                  <a:pt x="19751" y="128641"/>
                </a:lnTo>
                <a:cubicBezTo>
                  <a:pt x="14888" y="128641"/>
                  <a:pt x="10867" y="124622"/>
                  <a:pt x="10867" y="119668"/>
                </a:cubicBezTo>
                <a:cubicBezTo>
                  <a:pt x="10867" y="114808"/>
                  <a:pt x="14888" y="110788"/>
                  <a:pt x="19751" y="110788"/>
                </a:cubicBezTo>
                <a:close/>
                <a:moveTo>
                  <a:pt x="578133" y="72790"/>
                </a:moveTo>
                <a:cubicBezTo>
                  <a:pt x="596983" y="70090"/>
                  <a:pt x="617569" y="88701"/>
                  <a:pt x="603752" y="108101"/>
                </a:cubicBezTo>
                <a:cubicBezTo>
                  <a:pt x="567934" y="158151"/>
                  <a:pt x="517808" y="177107"/>
                  <a:pt x="465063" y="160953"/>
                </a:cubicBezTo>
                <a:cubicBezTo>
                  <a:pt x="448510" y="189433"/>
                  <a:pt x="432705" y="218287"/>
                  <a:pt x="417649" y="247514"/>
                </a:cubicBezTo>
                <a:cubicBezTo>
                  <a:pt x="440000" y="258906"/>
                  <a:pt x="466279" y="278983"/>
                  <a:pt x="479839" y="289814"/>
                </a:cubicBezTo>
                <a:cubicBezTo>
                  <a:pt x="496766" y="303261"/>
                  <a:pt x="518462" y="356393"/>
                  <a:pt x="531368" y="383099"/>
                </a:cubicBezTo>
                <a:cubicBezTo>
                  <a:pt x="545209" y="411673"/>
                  <a:pt x="500600" y="432496"/>
                  <a:pt x="486759" y="403923"/>
                </a:cubicBezTo>
                <a:cubicBezTo>
                  <a:pt x="475350" y="380485"/>
                  <a:pt x="456179" y="333702"/>
                  <a:pt x="445050" y="324551"/>
                </a:cubicBezTo>
                <a:cubicBezTo>
                  <a:pt x="433828" y="315400"/>
                  <a:pt x="397262" y="289441"/>
                  <a:pt x="369299" y="279730"/>
                </a:cubicBezTo>
                <a:cubicBezTo>
                  <a:pt x="367897" y="279263"/>
                  <a:pt x="366587" y="278702"/>
                  <a:pt x="365465" y="278049"/>
                </a:cubicBezTo>
                <a:cubicBezTo>
                  <a:pt x="331237" y="321470"/>
                  <a:pt x="264184" y="341919"/>
                  <a:pt x="207044" y="308583"/>
                </a:cubicBezTo>
                <a:cubicBezTo>
                  <a:pt x="176837" y="290935"/>
                  <a:pt x="204145" y="247608"/>
                  <a:pt x="234351" y="265256"/>
                </a:cubicBezTo>
                <a:cubicBezTo>
                  <a:pt x="276248" y="289721"/>
                  <a:pt x="319828" y="258439"/>
                  <a:pt x="339560" y="219314"/>
                </a:cubicBezTo>
                <a:cubicBezTo>
                  <a:pt x="359293" y="180095"/>
                  <a:pt x="373227" y="152549"/>
                  <a:pt x="389312" y="124815"/>
                </a:cubicBezTo>
                <a:cubicBezTo>
                  <a:pt x="357984" y="114917"/>
                  <a:pt x="329460" y="123975"/>
                  <a:pt x="307016" y="155443"/>
                </a:cubicBezTo>
                <a:cubicBezTo>
                  <a:pt x="288686" y="180936"/>
                  <a:pt x="245948" y="156470"/>
                  <a:pt x="264464" y="130605"/>
                </a:cubicBezTo>
                <a:cubicBezTo>
                  <a:pt x="307951" y="69816"/>
                  <a:pt x="372760" y="54688"/>
                  <a:pt x="437662" y="93160"/>
                </a:cubicBezTo>
                <a:cubicBezTo>
                  <a:pt x="440374" y="94747"/>
                  <a:pt x="452625" y="101471"/>
                  <a:pt x="455337" y="103152"/>
                </a:cubicBezTo>
                <a:cubicBezTo>
                  <a:pt x="495644" y="127056"/>
                  <a:pt x="533145" y="122481"/>
                  <a:pt x="561201" y="83355"/>
                </a:cubicBezTo>
                <a:cubicBezTo>
                  <a:pt x="565760" y="76959"/>
                  <a:pt x="571850" y="73691"/>
                  <a:pt x="578133" y="72790"/>
                </a:cubicBezTo>
                <a:close/>
                <a:moveTo>
                  <a:pt x="187624" y="23569"/>
                </a:moveTo>
                <a:lnTo>
                  <a:pt x="375276" y="23569"/>
                </a:lnTo>
                <a:cubicBezTo>
                  <a:pt x="380231" y="23569"/>
                  <a:pt x="384158" y="27588"/>
                  <a:pt x="384158" y="32542"/>
                </a:cubicBezTo>
                <a:cubicBezTo>
                  <a:pt x="384158" y="37496"/>
                  <a:pt x="380231" y="41422"/>
                  <a:pt x="375276" y="41422"/>
                </a:cubicBezTo>
                <a:lnTo>
                  <a:pt x="187624" y="41422"/>
                </a:lnTo>
                <a:cubicBezTo>
                  <a:pt x="182669" y="41422"/>
                  <a:pt x="178742" y="37496"/>
                  <a:pt x="178742" y="32542"/>
                </a:cubicBezTo>
                <a:cubicBezTo>
                  <a:pt x="178742" y="27588"/>
                  <a:pt x="182669" y="23569"/>
                  <a:pt x="187624" y="23569"/>
                </a:cubicBezTo>
                <a:close/>
                <a:moveTo>
                  <a:pt x="480973" y="0"/>
                </a:moveTo>
                <a:cubicBezTo>
                  <a:pt x="507942" y="0"/>
                  <a:pt x="529804" y="21799"/>
                  <a:pt x="529804" y="48690"/>
                </a:cubicBezTo>
                <a:cubicBezTo>
                  <a:pt x="529804" y="75581"/>
                  <a:pt x="507942" y="97380"/>
                  <a:pt x="480973" y="97380"/>
                </a:cubicBezTo>
                <a:cubicBezTo>
                  <a:pt x="454004" y="97380"/>
                  <a:pt x="432142" y="75581"/>
                  <a:pt x="432142" y="48690"/>
                </a:cubicBezTo>
                <a:cubicBezTo>
                  <a:pt x="432142" y="21799"/>
                  <a:pt x="454004" y="0"/>
                  <a:pt x="480973" y="0"/>
                </a:cubicBezTo>
                <a:close/>
              </a:path>
            </a:pathLst>
          </a:custGeom>
          <a:solidFill>
            <a:schemeClr val="bg1"/>
          </a:solidFill>
          <a:ln>
            <a:noFill/>
          </a:ln>
        </p:spPr>
        <p:txBody>
          <a:bodyPr/>
          <a:lstStyle/>
          <a:p>
            <a:endParaRPr lang="zh-CN" altLang="en-US"/>
          </a:p>
        </p:txBody>
      </p:sp>
      <p:cxnSp>
        <p:nvCxnSpPr>
          <p:cNvPr id="38" name="直接箭头连接符 37">
            <a:extLst>
              <a:ext uri="{FF2B5EF4-FFF2-40B4-BE49-F238E27FC236}">
                <a16:creationId xmlns:a16="http://schemas.microsoft.com/office/drawing/2014/main" xmlns="" id="{EB9AAF35-0212-4E58-876E-3CA2B859724D}"/>
              </a:ext>
            </a:extLst>
          </p:cNvPr>
          <p:cNvCxnSpPr>
            <a:stCxn id="7" idx="6"/>
            <a:endCxn id="4" idx="2"/>
          </p:cNvCxnSpPr>
          <p:nvPr/>
        </p:nvCxnSpPr>
        <p:spPr>
          <a:xfrm>
            <a:off x="2664773" y="3403625"/>
            <a:ext cx="137316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55">
            <a:extLst>
              <a:ext uri="{FF2B5EF4-FFF2-40B4-BE49-F238E27FC236}">
                <a16:creationId xmlns:a16="http://schemas.microsoft.com/office/drawing/2014/main" xmlns="" id="{90C0C087-B260-41B5-81EC-5F260B208B07}"/>
              </a:ext>
            </a:extLst>
          </p:cNvPr>
          <p:cNvSpPr/>
          <p:nvPr/>
        </p:nvSpPr>
        <p:spPr>
          <a:xfrm>
            <a:off x="5895875" y="2926367"/>
            <a:ext cx="4939581" cy="2187265"/>
          </a:xfrm>
          <a:prstGeom prst="rect">
            <a:avLst/>
          </a:prstGeom>
        </p:spPr>
        <p:txBody>
          <a:bodyPr wrap="square">
            <a:spAutoFit/>
          </a:bodyPr>
          <a:lstStyle/>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sym typeface="News Gothic MT" charset="0"/>
              </a:rPr>
              <a:t>Gradient Based One Side Sampling </a:t>
            </a:r>
          </a:p>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rPr>
              <a:t>Histogram algorithm</a:t>
            </a:r>
          </a:p>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rPr>
              <a:t>Exclusive Feature Bundling (EFB) algorithm</a:t>
            </a:r>
            <a:endParaRPr kumimoji="1" lang="zh-CN" altLang="en-US" sz="2000" b="1" dirty="0">
              <a:solidFill>
                <a:schemeClr val="bg1"/>
              </a:solidFill>
              <a:latin typeface="Century Gothic"/>
            </a:endParaRPr>
          </a:p>
        </p:txBody>
      </p:sp>
      <p:sp>
        <p:nvSpPr>
          <p:cNvPr id="40" name="矩形 39">
            <a:extLst>
              <a:ext uri="{FF2B5EF4-FFF2-40B4-BE49-F238E27FC236}">
                <a16:creationId xmlns:a16="http://schemas.microsoft.com/office/drawing/2014/main" xmlns="" id="{09D18087-BE72-405B-982D-8E349A743EA0}"/>
              </a:ext>
            </a:extLst>
          </p:cNvPr>
          <p:cNvSpPr/>
          <p:nvPr/>
        </p:nvSpPr>
        <p:spPr>
          <a:xfrm>
            <a:off x="7097241" y="2347483"/>
            <a:ext cx="2536849" cy="461665"/>
          </a:xfrm>
          <a:prstGeom prst="rect">
            <a:avLst/>
          </a:prstGeom>
          <a:solidFill>
            <a:srgbClr val="5B3439"/>
          </a:solidFill>
        </p:spPr>
        <p:txBody>
          <a:bodyPr wrap="square">
            <a:spAutoFit/>
          </a:bodyPr>
          <a:lstStyle/>
          <a:p>
            <a:pPr algn="ctr"/>
            <a:r>
              <a:rPr kumimoji="1" lang="en-US" altLang="zh-CN" sz="2400" b="1" dirty="0">
                <a:solidFill>
                  <a:schemeClr val="bg1"/>
                </a:solidFill>
                <a:latin typeface="Century Gothic"/>
              </a:rPr>
              <a:t>Improvement</a:t>
            </a:r>
            <a:endParaRPr lang="zh-CN" altLang="zh-CN" sz="2400" b="1" dirty="0">
              <a:solidFill>
                <a:schemeClr val="bg1"/>
              </a:solidFill>
              <a:ea typeface="Hiragino Sans GB W3" panose="020B0300000000000000" pitchFamily="34" charset="-122"/>
            </a:endParaRPr>
          </a:p>
        </p:txBody>
      </p:sp>
    </p:spTree>
    <p:custDataLst>
      <p:tags r:id="rId1"/>
    </p:custDataLst>
    <p:extLst>
      <p:ext uri="{BB962C8B-B14F-4D97-AF65-F5344CB8AC3E}">
        <p14:creationId xmlns:p14="http://schemas.microsoft.com/office/powerpoint/2010/main" val="1149824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96636" y="1614920"/>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300" y="1586845"/>
            <a:ext cx="2590800" cy="641953"/>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GOSS</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87880" y="2359091"/>
            <a:ext cx="4839064" cy="3909981"/>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The gradient size of GBDT algorithm can reflect the weight of samples. The smaller the gradient, the better the model fitting. The gradient based one side sampling algorithm (GOSS) uses this information to sample, reducing a large number of samples with small gradient. In the next calculation, only the samples with high gradient need to be paid attention to, greatly reducing the calculation amount. </a:t>
            </a:r>
          </a:p>
          <a:p>
            <a:pPr>
              <a:lnSpc>
                <a:spcPct val="130000"/>
              </a:lnSpc>
            </a:pPr>
            <a:r>
              <a:rPr lang="en-US" altLang="zh-CN" sz="1200" dirty="0">
                <a:latin typeface="微软雅黑" panose="020B0503020204020204" pitchFamily="34" charset="-122"/>
                <a:ea typeface="微软雅黑" panose="020B0503020204020204" pitchFamily="34" charset="-122"/>
              </a:rPr>
              <a:t>We can see that GOSS sorts the samples based on the absolute value of the gradient in advance (without saving the result after sorting), and then gets the samples with a large gradient in the first a% and b% of the total samples. When calculating the gain, we can multiply (1-a)/b to enlarge the weight of samples with small gradient. On the one hand, the algorithm pays more attention to the samples with insufficient training. On the other hand, it multiplies the weight to prevent the sampling from causing too much influence on the distribution of original data.</a:t>
            </a:r>
            <a:endParaRPr lang="zh-CN" altLang="en-US" sz="1200" dirty="0">
              <a:latin typeface="微软雅黑" panose="020B0503020204020204" pitchFamily="34" charset="-122"/>
              <a:ea typeface="微软雅黑" panose="020B0503020204020204" pitchFamily="34" charset="-122"/>
            </a:endParaRPr>
          </a:p>
        </p:txBody>
      </p:sp>
      <p:cxnSp>
        <p:nvCxnSpPr>
          <p:cNvPr id="12" name="肘形连接符 11"/>
          <p:cNvCxnSpPr/>
          <p:nvPr/>
        </p:nvCxnSpPr>
        <p:spPr>
          <a:xfrm rot="5400000">
            <a:off x="6819175" y="235735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11538828" y="6053072"/>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xmlns="" id="{74B79A35-0EE5-4E41-98ED-7244E98B53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3494" y="1772239"/>
            <a:ext cx="4141392" cy="4280833"/>
          </a:xfrm>
          <a:prstGeom prst="rect">
            <a:avLst/>
          </a:prstGeom>
          <a:noFill/>
          <a:ln>
            <a:noFill/>
          </a:ln>
        </p:spPr>
      </p:pic>
      <p:sp>
        <p:nvSpPr>
          <p:cNvPr id="9" name="文本占位符 1">
            <a:extLst>
              <a:ext uri="{FF2B5EF4-FFF2-40B4-BE49-F238E27FC236}">
                <a16:creationId xmlns:a16="http://schemas.microsoft.com/office/drawing/2014/main" xmlns="" id="{F371A65F-C5CB-4957-8D5B-9A50C02312E0}"/>
              </a:ext>
            </a:extLst>
          </p:cNvPr>
          <p:cNvSpPr txBox="1">
            <a:spLocks/>
          </p:cNvSpPr>
          <p:nvPr/>
        </p:nvSpPr>
        <p:spPr>
          <a:xfrm>
            <a:off x="3805632" y="379640"/>
            <a:ext cx="4380425"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t>Theory and Algorithm</a:t>
            </a:r>
            <a:endParaRPr kumimoji="1" lang="en-US" altLang="zh-CN" dirty="0">
              <a:latin typeface="Century Gothic"/>
            </a:endParaRPr>
          </a:p>
        </p:txBody>
      </p:sp>
    </p:spTree>
    <p:extLst>
      <p:ext uri="{BB962C8B-B14F-4D97-AF65-F5344CB8AC3E}">
        <p14:creationId xmlns:p14="http://schemas.microsoft.com/office/powerpoint/2010/main" val="296639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72300" y="1586845"/>
            <a:ext cx="2590800" cy="641953"/>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Histogram algorithm</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87880" y="2359091"/>
            <a:ext cx="4839064" cy="2949718"/>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The basic idea of histogram algorithm is to discretize continuous features into k discrete features and construct a histogram with width of K for statistical information. Using histogram algorithm, we can find the best splitting point by traversing K bin instead of traversing data.</a:t>
            </a: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When constructing the histogram of leaf node, we can also reduce the computation by half by subtracting the histogram of parent node from that of adjacent leaf node. In the practical operation, we can calculate the leaf nodes with small histogram first, and then use the histogram as the difference to get the leaf nodes with large histogram.</a:t>
            </a:r>
          </a:p>
        </p:txBody>
      </p:sp>
      <p:cxnSp>
        <p:nvCxnSpPr>
          <p:cNvPr id="12" name="肘形连接符 11"/>
          <p:cNvCxnSpPr/>
          <p:nvPr/>
        </p:nvCxnSpPr>
        <p:spPr>
          <a:xfrm rot="5400000">
            <a:off x="6819175" y="235735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11510944" y="5261056"/>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xmlns="" id="{CC3FFCD4-7C97-4356-8EBD-FC57C714D86E}"/>
              </a:ext>
            </a:extLst>
          </p:cNvPr>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A798378E-57B3-4F53-B15D-9F65A6092B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470" y="2544786"/>
            <a:ext cx="5004024" cy="2827313"/>
          </a:xfrm>
          <a:prstGeom prst="rect">
            <a:avLst/>
          </a:prstGeom>
        </p:spPr>
      </p:pic>
      <p:sp>
        <p:nvSpPr>
          <p:cNvPr id="11" name="矩形 10">
            <a:extLst>
              <a:ext uri="{FF2B5EF4-FFF2-40B4-BE49-F238E27FC236}">
                <a16:creationId xmlns:a16="http://schemas.microsoft.com/office/drawing/2014/main" xmlns="" id="{0FAB5918-8874-48BC-9A6B-8A740503F7FE}"/>
              </a:ext>
            </a:extLst>
          </p:cNvPr>
          <p:cNvSpPr/>
          <p:nvPr/>
        </p:nvSpPr>
        <p:spPr>
          <a:xfrm>
            <a:off x="1543050" y="2775553"/>
            <a:ext cx="5048250" cy="2819400"/>
          </a:xfrm>
          <a:prstGeom prst="rect">
            <a:avLst/>
          </a:prstGeom>
          <a:noFill/>
          <a:ln>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
            <a:extLst>
              <a:ext uri="{FF2B5EF4-FFF2-40B4-BE49-F238E27FC236}">
                <a16:creationId xmlns:a16="http://schemas.microsoft.com/office/drawing/2014/main" xmlns="" id="{AB8E1DF6-EB69-4F27-B08F-7DACA6FA09DB}"/>
              </a:ext>
            </a:extLst>
          </p:cNvPr>
          <p:cNvSpPr txBox="1">
            <a:spLocks/>
          </p:cNvSpPr>
          <p:nvPr/>
        </p:nvSpPr>
        <p:spPr>
          <a:xfrm>
            <a:off x="3805632" y="379640"/>
            <a:ext cx="4380425"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t>Theory and algorithm</a:t>
            </a:r>
            <a:endParaRPr kumimoji="1" lang="en-US" altLang="zh-CN" dirty="0">
              <a:latin typeface="Century Gothic"/>
            </a:endParaRPr>
          </a:p>
        </p:txBody>
      </p:sp>
    </p:spTree>
    <p:extLst>
      <p:ext uri="{BB962C8B-B14F-4D97-AF65-F5344CB8AC3E}">
        <p14:creationId xmlns:p14="http://schemas.microsoft.com/office/powerpoint/2010/main" val="182232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2130339" y="2630022"/>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ARIMA</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8031370" y="2630022"/>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LSTM</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8031370"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Conclusion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2130339"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Light</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GBM</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96636" y="1614920"/>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300" y="1586845"/>
            <a:ext cx="2590800" cy="641953"/>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EFB algorithm</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87880" y="2359091"/>
            <a:ext cx="4839064" cy="4150047"/>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High dimensional features are often sparse, and features may be mutually exclusive. If two features are not completely mutually exclusive, the mutual exclusion rate can be used to express the degree of mutual exclusion. The exclusive feature bundling (EFB) algorithm points out that if some features are fused and bound, the number of features can be reduced. So here comes a question: Which features can be bound together? </a:t>
            </a:r>
          </a:p>
          <a:p>
            <a:pPr>
              <a:lnSpc>
                <a:spcPct val="130000"/>
              </a:lnSpc>
            </a:pPr>
            <a:r>
              <a:rPr lang="en-US" altLang="zh-CN" sz="1200" dirty="0">
                <a:latin typeface="微软雅黑" panose="020B0503020204020204" pitchFamily="34" charset="-122"/>
                <a:ea typeface="微软雅黑" panose="020B0503020204020204" pitchFamily="34" charset="-122"/>
              </a:rPr>
              <a:t>EFB algorithm constructs a weighted undirected graph based on the relationship between features and transforms it into graph coloring algorithm. Thus, we use greedy algorithm to get the approximate solution. </a:t>
            </a:r>
          </a:p>
          <a:p>
            <a:pPr>
              <a:lnSpc>
                <a:spcPct val="130000"/>
              </a:lnSpc>
            </a:pPr>
            <a:r>
              <a:rPr lang="en-US" altLang="zh-CN" sz="1200" dirty="0">
                <a:latin typeface="微软雅黑" panose="020B0503020204020204" pitchFamily="34" charset="-122"/>
                <a:ea typeface="微软雅黑" panose="020B0503020204020204" pitchFamily="34" charset="-122"/>
              </a:rPr>
              <a:t>If the feature dimension reaches million level, the calculation amount will be very large. In order to improve efficiency, we propose a faster solution. The strategy of sorting according to node degree is changed to sorting according to non-zero value technology, because the more non-zero value, the greater the probability of mutual exclusion.</a:t>
            </a:r>
            <a:endParaRPr lang="zh-CN" altLang="en-US" sz="1200" dirty="0">
              <a:latin typeface="微软雅黑" panose="020B0503020204020204" pitchFamily="34" charset="-122"/>
              <a:ea typeface="微软雅黑" panose="020B0503020204020204" pitchFamily="34" charset="-122"/>
            </a:endParaRPr>
          </a:p>
        </p:txBody>
      </p:sp>
      <p:cxnSp>
        <p:nvCxnSpPr>
          <p:cNvPr id="12" name="肘形连接符 11"/>
          <p:cNvCxnSpPr/>
          <p:nvPr/>
        </p:nvCxnSpPr>
        <p:spPr>
          <a:xfrm rot="5400000">
            <a:off x="6819175" y="235735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11510944" y="6293138"/>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xmlns="" id="{7ABE13B2-DA56-4EDF-9F00-0C8DC82F6D9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3131" y="1870710"/>
            <a:ext cx="4451756" cy="4182362"/>
          </a:xfrm>
          <a:prstGeom prst="rect">
            <a:avLst/>
          </a:prstGeom>
          <a:noFill/>
          <a:ln>
            <a:noFill/>
          </a:ln>
        </p:spPr>
      </p:pic>
      <p:sp>
        <p:nvSpPr>
          <p:cNvPr id="11" name="文本占位符 1">
            <a:extLst>
              <a:ext uri="{FF2B5EF4-FFF2-40B4-BE49-F238E27FC236}">
                <a16:creationId xmlns:a16="http://schemas.microsoft.com/office/drawing/2014/main" xmlns="" id="{3B305918-76A7-4014-A6D7-84D26086D262}"/>
              </a:ext>
            </a:extLst>
          </p:cNvPr>
          <p:cNvSpPr txBox="1">
            <a:spLocks/>
          </p:cNvSpPr>
          <p:nvPr/>
        </p:nvSpPr>
        <p:spPr>
          <a:xfrm>
            <a:off x="3805632" y="379640"/>
            <a:ext cx="4380425"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t>Theory and algorithm</a:t>
            </a:r>
            <a:endParaRPr kumimoji="1" lang="en-US" altLang="zh-CN" dirty="0">
              <a:latin typeface="Century Gothic"/>
            </a:endParaRPr>
          </a:p>
        </p:txBody>
      </p:sp>
    </p:spTree>
    <p:extLst>
      <p:ext uri="{BB962C8B-B14F-4D97-AF65-F5344CB8AC3E}">
        <p14:creationId xmlns:p14="http://schemas.microsoft.com/office/powerpoint/2010/main" val="419192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449FC419-E20C-7640-9CBA-62ED95BAFAEA}"/>
              </a:ext>
            </a:extLst>
          </p:cNvPr>
          <p:cNvSpPr>
            <a:spLocks noGrp="1"/>
          </p:cNvSpPr>
          <p:nvPr>
            <p:ph type="body" sz="quarter" idx="10"/>
          </p:nvPr>
        </p:nvSpPr>
        <p:spPr/>
        <p:txBody>
          <a:bodyPr/>
          <a:lstStyle/>
          <a:p>
            <a:pPr algn="ctr"/>
            <a:r>
              <a:rPr kumimoji="1" lang="en-US" altLang="zh-CN" dirty="0"/>
              <a:t>Implementation and results</a:t>
            </a:r>
          </a:p>
        </p:txBody>
      </p:sp>
      <p:sp>
        <p:nvSpPr>
          <p:cNvPr id="3" name="圆角矩形 2">
            <a:extLst>
              <a:ext uri="{FF2B5EF4-FFF2-40B4-BE49-F238E27FC236}">
                <a16:creationId xmlns:a16="http://schemas.microsoft.com/office/drawing/2014/main" xmlns="" id="{3EC94C99-A2FB-6B47-850A-9D90D53EF82D}"/>
              </a:ext>
            </a:extLst>
          </p:cNvPr>
          <p:cNvSpPr/>
          <p:nvPr/>
        </p:nvSpPr>
        <p:spPr>
          <a:xfrm>
            <a:off x="668570" y="2401824"/>
            <a:ext cx="3960672" cy="438912"/>
          </a:xfrm>
          <a:prstGeom prst="roundRect">
            <a:avLst/>
          </a:prstGeom>
          <a:solidFill>
            <a:srgbClr val="FDD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Merge datasets and ignore some columns</a:t>
            </a:r>
            <a:endParaRPr kumimoji="1" lang="zh-CN" altLang="en-US" sz="1600" dirty="0"/>
          </a:p>
        </p:txBody>
      </p:sp>
      <p:sp>
        <p:nvSpPr>
          <p:cNvPr id="4" name="圆角矩形 3">
            <a:extLst>
              <a:ext uri="{FF2B5EF4-FFF2-40B4-BE49-F238E27FC236}">
                <a16:creationId xmlns:a16="http://schemas.microsoft.com/office/drawing/2014/main" xmlns="" id="{3D54C974-C5B1-EE45-AA18-F2F766898059}"/>
              </a:ext>
            </a:extLst>
          </p:cNvPr>
          <p:cNvSpPr/>
          <p:nvPr/>
        </p:nvSpPr>
        <p:spPr>
          <a:xfrm>
            <a:off x="668570" y="2965596"/>
            <a:ext cx="3960672" cy="658800"/>
          </a:xfrm>
          <a:prstGeom prst="roundRect">
            <a:avLst/>
          </a:prstGeom>
          <a:solidFill>
            <a:srgbClr val="D28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Create some features in demand, price and time datasets</a:t>
            </a:r>
            <a:endParaRPr kumimoji="1" lang="zh-CN" altLang="en-US" sz="1600" dirty="0"/>
          </a:p>
        </p:txBody>
      </p:sp>
      <p:sp>
        <p:nvSpPr>
          <p:cNvPr id="5" name="圆角矩形 4">
            <a:extLst>
              <a:ext uri="{FF2B5EF4-FFF2-40B4-BE49-F238E27FC236}">
                <a16:creationId xmlns:a16="http://schemas.microsoft.com/office/drawing/2014/main" xmlns="" id="{7FF8B781-A647-874A-B1DB-BF2538F85C24}"/>
              </a:ext>
            </a:extLst>
          </p:cNvPr>
          <p:cNvSpPr/>
          <p:nvPr/>
        </p:nvSpPr>
        <p:spPr>
          <a:xfrm>
            <a:off x="668570" y="3749257"/>
            <a:ext cx="3960672" cy="658368"/>
          </a:xfrm>
          <a:prstGeom prst="round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Date “2016-03-01” as node, split the data as train and test set</a:t>
            </a:r>
            <a:endParaRPr kumimoji="1" lang="zh-CN" altLang="en-US" sz="1600" dirty="0"/>
          </a:p>
        </p:txBody>
      </p:sp>
      <p:sp>
        <p:nvSpPr>
          <p:cNvPr id="6" name="圆角矩形 5">
            <a:extLst>
              <a:ext uri="{FF2B5EF4-FFF2-40B4-BE49-F238E27FC236}">
                <a16:creationId xmlns:a16="http://schemas.microsoft.com/office/drawing/2014/main" xmlns="" id="{3D4CB629-24FB-2142-AD0B-5EF094AF24EF}"/>
              </a:ext>
            </a:extLst>
          </p:cNvPr>
          <p:cNvSpPr/>
          <p:nvPr/>
        </p:nvSpPr>
        <p:spPr>
          <a:xfrm>
            <a:off x="668570" y="4532486"/>
            <a:ext cx="3960672" cy="658368"/>
          </a:xfrm>
          <a:prstGeom prst="roundRect">
            <a:avLst/>
          </a:prstGeom>
          <a:solidFill>
            <a:srgbClr val="53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Set Light GBM parameters </a:t>
            </a:r>
            <a:endParaRPr kumimoji="1" lang="zh-CN" altLang="en-US" sz="1600" dirty="0"/>
          </a:p>
        </p:txBody>
      </p:sp>
      <p:sp>
        <p:nvSpPr>
          <p:cNvPr id="7" name="圆角矩形 6">
            <a:extLst>
              <a:ext uri="{FF2B5EF4-FFF2-40B4-BE49-F238E27FC236}">
                <a16:creationId xmlns:a16="http://schemas.microsoft.com/office/drawing/2014/main" xmlns="" id="{EA4DFB19-9CFC-3E45-872C-6C2E57FE43CD}"/>
              </a:ext>
            </a:extLst>
          </p:cNvPr>
          <p:cNvSpPr/>
          <p:nvPr/>
        </p:nvSpPr>
        <p:spPr>
          <a:xfrm>
            <a:off x="670298" y="5315714"/>
            <a:ext cx="3960672" cy="658368"/>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Run prediction section, calculate </a:t>
            </a:r>
            <a:r>
              <a:rPr lang="en-US" altLang="zh-CN" sz="1600" dirty="0"/>
              <a:t>RMSE</a:t>
            </a:r>
            <a:r>
              <a:rPr kumimoji="1" lang="en-US" altLang="zh-CN" sz="1600" dirty="0"/>
              <a:t> score</a:t>
            </a:r>
            <a:endParaRPr kumimoji="1" lang="zh-CN" altLang="en-US" sz="1600" dirty="0"/>
          </a:p>
        </p:txBody>
      </p:sp>
      <p:sp>
        <p:nvSpPr>
          <p:cNvPr id="8" name="圆角矩形 7">
            <a:extLst>
              <a:ext uri="{FF2B5EF4-FFF2-40B4-BE49-F238E27FC236}">
                <a16:creationId xmlns:a16="http://schemas.microsoft.com/office/drawing/2014/main" xmlns="" id="{C3A50FFA-EA42-7245-825B-7AAB17E37264}"/>
              </a:ext>
            </a:extLst>
          </p:cNvPr>
          <p:cNvSpPr/>
          <p:nvPr/>
        </p:nvSpPr>
        <p:spPr>
          <a:xfrm>
            <a:off x="5133355" y="2401824"/>
            <a:ext cx="499872" cy="35722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CN" dirty="0"/>
              <a:t>Light GBM A</a:t>
            </a:r>
            <a:r>
              <a:rPr lang="en-US" altLang="zh-CN" dirty="0"/>
              <a:t>lgorithm</a:t>
            </a:r>
            <a:endParaRPr kumimoji="1" lang="zh-CN" altLang="en-US" dirty="0"/>
          </a:p>
        </p:txBody>
      </p:sp>
      <p:sp>
        <p:nvSpPr>
          <p:cNvPr id="9" name="三角形 8">
            <a:extLst>
              <a:ext uri="{FF2B5EF4-FFF2-40B4-BE49-F238E27FC236}">
                <a16:creationId xmlns:a16="http://schemas.microsoft.com/office/drawing/2014/main" xmlns="" id="{F9087C56-2D7A-0948-81D0-31D43F6982AA}"/>
              </a:ext>
            </a:extLst>
          </p:cNvPr>
          <p:cNvSpPr/>
          <p:nvPr/>
        </p:nvSpPr>
        <p:spPr>
          <a:xfrm rot="5400000">
            <a:off x="3096033" y="4106231"/>
            <a:ext cx="3572259" cy="163445"/>
          </a:xfrm>
          <a:prstGeom prst="triangl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xmlns="" id="{F6C8CF4F-F01A-9043-BD4E-AF94EDABD791}"/>
              </a:ext>
            </a:extLst>
          </p:cNvPr>
          <p:cNvSpPr/>
          <p:nvPr/>
        </p:nvSpPr>
        <p:spPr>
          <a:xfrm>
            <a:off x="668570" y="1832202"/>
            <a:ext cx="4964657" cy="362404"/>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2">
                    <a:lumMod val="75000"/>
                  </a:schemeClr>
                </a:solidFill>
              </a:rPr>
              <a:t>Model Implementation</a:t>
            </a:r>
            <a:endParaRPr kumimoji="1" lang="zh-CN" altLang="en-US" sz="1600" b="1" dirty="0">
              <a:solidFill>
                <a:schemeClr val="tx2">
                  <a:lumMod val="75000"/>
                </a:schemeClr>
              </a:solidFill>
            </a:endParaRPr>
          </a:p>
        </p:txBody>
      </p:sp>
      <p:sp>
        <p:nvSpPr>
          <p:cNvPr id="13" name="圆角矩形 12">
            <a:extLst>
              <a:ext uri="{FF2B5EF4-FFF2-40B4-BE49-F238E27FC236}">
                <a16:creationId xmlns:a16="http://schemas.microsoft.com/office/drawing/2014/main" xmlns="" id="{A5C13228-DDD1-934E-B07E-4F1852A35BC0}"/>
              </a:ext>
            </a:extLst>
          </p:cNvPr>
          <p:cNvSpPr/>
          <p:nvPr/>
        </p:nvSpPr>
        <p:spPr>
          <a:xfrm>
            <a:off x="5985814" y="1832202"/>
            <a:ext cx="5537616" cy="362404"/>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2">
                    <a:lumMod val="75000"/>
                  </a:schemeClr>
                </a:solidFill>
              </a:rPr>
              <a:t>Model Results</a:t>
            </a:r>
            <a:endParaRPr kumimoji="1" lang="zh-CN" altLang="en-US" sz="1600" b="1" dirty="0">
              <a:solidFill>
                <a:schemeClr val="tx2">
                  <a:lumMod val="75000"/>
                </a:schemeClr>
              </a:solidFill>
            </a:endParaRPr>
          </a:p>
        </p:txBody>
      </p:sp>
      <p:sp>
        <p:nvSpPr>
          <p:cNvPr id="14" name="圆角矩形 13">
            <a:extLst>
              <a:ext uri="{FF2B5EF4-FFF2-40B4-BE49-F238E27FC236}">
                <a16:creationId xmlns:a16="http://schemas.microsoft.com/office/drawing/2014/main" xmlns="" id="{26029AD4-51E0-6644-BDAA-FA8EADD303C4}"/>
              </a:ext>
            </a:extLst>
          </p:cNvPr>
          <p:cNvSpPr/>
          <p:nvPr/>
        </p:nvSpPr>
        <p:spPr>
          <a:xfrm>
            <a:off x="5985814" y="4026832"/>
            <a:ext cx="5577368" cy="1947249"/>
          </a:xfrm>
          <a:prstGeom prst="roundRect">
            <a:avLst>
              <a:gd name="adj" fmla="val 4458"/>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285750" indent="-285750">
              <a:buFont typeface="Arial" panose="020B0604020202020204" pitchFamily="34" charset="0"/>
              <a:buChar char="•"/>
            </a:pPr>
            <a:r>
              <a:rPr lang="en-US" altLang="zh-CN" dirty="0"/>
              <a:t>Use the selected features and parameters to run the Light GBM algorithm prediction section and calculate the “training's RMSE”, “valid_1's RMSE” and “</a:t>
            </a:r>
            <a:r>
              <a:rPr lang="en-US" altLang="zh-CN" dirty="0" err="1"/>
              <a:t>val</a:t>
            </a:r>
            <a:r>
              <a:rPr lang="en-US" altLang="zh-CN" dirty="0"/>
              <a:t> RMSE score” which are the performance evaluation standard.</a:t>
            </a:r>
          </a:p>
          <a:p>
            <a:r>
              <a:rPr lang="en-US" altLang="zh-CN" dirty="0"/>
              <a:t> </a:t>
            </a:r>
          </a:p>
          <a:p>
            <a:pPr marL="285750" indent="-285750">
              <a:buFont typeface="Arial" panose="020B0604020202020204" pitchFamily="34" charset="0"/>
              <a:buChar char="•"/>
            </a:pPr>
            <a:r>
              <a:rPr lang="en-US" altLang="zh-CN" dirty="0"/>
              <a:t>The RMSE score is quite small and also shows the great efficient of our Light GBM algorithm.</a:t>
            </a:r>
            <a:endParaRPr kumimoji="1" lang="zh-CN" altLang="en-US" sz="1600" dirty="0"/>
          </a:p>
        </p:txBody>
      </p:sp>
      <p:graphicFrame>
        <p:nvGraphicFramePr>
          <p:cNvPr id="15" name="表格 14"/>
          <p:cNvGraphicFramePr>
            <a:graphicFrameLocks noGrp="1"/>
          </p:cNvGraphicFramePr>
          <p:nvPr>
            <p:extLst>
              <p:ext uri="{D42A27DB-BD31-4B8C-83A1-F6EECF244321}">
                <p14:modId xmlns:p14="http://schemas.microsoft.com/office/powerpoint/2010/main" val="2852148377"/>
              </p:ext>
            </p:extLst>
          </p:nvPr>
        </p:nvGraphicFramePr>
        <p:xfrm>
          <a:off x="5985813" y="2753271"/>
          <a:ext cx="5537619" cy="714895"/>
        </p:xfrm>
        <a:graphic>
          <a:graphicData uri="http://schemas.openxmlformats.org/drawingml/2006/table">
            <a:tbl>
              <a:tblPr firstRow="1" firstCol="1" bandRow="1">
                <a:tableStyleId>{5C22544A-7EE6-4342-B048-85BDC9FD1C3A}</a:tableStyleId>
              </a:tblPr>
              <a:tblGrid>
                <a:gridCol w="1229610">
                  <a:extLst>
                    <a:ext uri="{9D8B030D-6E8A-4147-A177-3AD203B41FA5}">
                      <a16:colId xmlns:a16="http://schemas.microsoft.com/office/drawing/2014/main" xmlns="" val="20000"/>
                    </a:ext>
                  </a:extLst>
                </a:gridCol>
                <a:gridCol w="1028557">
                  <a:extLst>
                    <a:ext uri="{9D8B030D-6E8A-4147-A177-3AD203B41FA5}">
                      <a16:colId xmlns:a16="http://schemas.microsoft.com/office/drawing/2014/main" xmlns="" val="20001"/>
                    </a:ext>
                  </a:extLst>
                </a:gridCol>
                <a:gridCol w="1144771">
                  <a:extLst>
                    <a:ext uri="{9D8B030D-6E8A-4147-A177-3AD203B41FA5}">
                      <a16:colId xmlns:a16="http://schemas.microsoft.com/office/drawing/2014/main" xmlns="" val="20002"/>
                    </a:ext>
                  </a:extLst>
                </a:gridCol>
                <a:gridCol w="1120741">
                  <a:extLst>
                    <a:ext uri="{9D8B030D-6E8A-4147-A177-3AD203B41FA5}">
                      <a16:colId xmlns:a16="http://schemas.microsoft.com/office/drawing/2014/main" xmlns="" val="20003"/>
                    </a:ext>
                  </a:extLst>
                </a:gridCol>
                <a:gridCol w="1013940">
                  <a:extLst>
                    <a:ext uri="{9D8B030D-6E8A-4147-A177-3AD203B41FA5}">
                      <a16:colId xmlns:a16="http://schemas.microsoft.com/office/drawing/2014/main" xmlns="" val="20004"/>
                    </a:ext>
                  </a:extLst>
                </a:gridCol>
              </a:tblGrid>
              <a:tr h="357447">
                <a:tc>
                  <a:txBody>
                    <a:bodyPr/>
                    <a:lstStyle/>
                    <a:p>
                      <a:pPr algn="ctr">
                        <a:spcAft>
                          <a:spcPts val="0"/>
                        </a:spcAft>
                      </a:pPr>
                      <a:r>
                        <a:rPr lang="en-US" sz="1400" kern="100" dirty="0">
                          <a:effectLst/>
                        </a:rPr>
                        <a:t>Fold No.</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1</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a:effectLst/>
                        </a:rPr>
                        <a:t>3</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a:effectLst/>
                        </a:rPr>
                        <a:t>mean</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57448">
                <a:tc>
                  <a:txBody>
                    <a:bodyPr/>
                    <a:lstStyle/>
                    <a:p>
                      <a:pPr algn="ctr">
                        <a:spcAft>
                          <a:spcPts val="0"/>
                        </a:spcAft>
                      </a:pPr>
                      <a:r>
                        <a:rPr lang="en-US" sz="1400" kern="100">
                          <a:effectLst/>
                        </a:rPr>
                        <a:t>val rmse score</a:t>
                      </a:r>
                      <a:endParaRPr lang="zh-CN" sz="11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2.4492</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2.3064</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2.237</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100" dirty="0">
                          <a:effectLst/>
                        </a:rPr>
                        <a:t>2.3309</a:t>
                      </a:r>
                      <a:endParaRPr lang="zh-CN" sz="1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243156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96636" y="1614920"/>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300" y="1586845"/>
            <a:ext cx="2590800" cy="641953"/>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Feature importance</a:t>
            </a:r>
            <a:endParaRPr lang="zh-CN" altLang="en-US"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87880" y="2359091"/>
            <a:ext cx="4949444" cy="3453253"/>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The plot shows all feature importance over 3 folds in average. The top 4 contribution features are the basic features in the origin datasets. It shows that the features of demand rolling mean value in different time lag (rolling_mean_t7, rolling_mean_t14, rolling_mean_t30, rolling_mean_t90, rolling_mean_t180) have great contribution in our Light GBM algorithm. </a:t>
            </a: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Also, the rolling standard deviation of demand has much influence in the performance of algorithm. So it seems like the created features from demand dataset are valuable in Light GBM algorithm prediction and for the further research, we may focus more on the demand dataset and dig in more useful feature information.</a:t>
            </a:r>
            <a:endParaRPr lang="zh-CN" altLang="en-US" sz="1200" dirty="0">
              <a:latin typeface="微软雅黑" panose="020B0503020204020204" pitchFamily="34" charset="-122"/>
              <a:ea typeface="微软雅黑" panose="020B0503020204020204" pitchFamily="34" charset="-122"/>
            </a:endParaRPr>
          </a:p>
        </p:txBody>
      </p:sp>
      <p:cxnSp>
        <p:nvCxnSpPr>
          <p:cNvPr id="12" name="肘形连接符 11"/>
          <p:cNvCxnSpPr/>
          <p:nvPr/>
        </p:nvCxnSpPr>
        <p:spPr>
          <a:xfrm rot="5400000">
            <a:off x="6819175" y="235735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11538828" y="6053072"/>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占位符 1">
            <a:extLst>
              <a:ext uri="{FF2B5EF4-FFF2-40B4-BE49-F238E27FC236}">
                <a16:creationId xmlns:a16="http://schemas.microsoft.com/office/drawing/2014/main" xmlns="" id="{F371A65F-C5CB-4957-8D5B-9A50C02312E0}"/>
              </a:ext>
            </a:extLst>
          </p:cNvPr>
          <p:cNvSpPr txBox="1">
            <a:spLocks/>
          </p:cNvSpPr>
          <p:nvPr/>
        </p:nvSpPr>
        <p:spPr>
          <a:xfrm>
            <a:off x="3805632" y="379640"/>
            <a:ext cx="4380425"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t>Implementation and results</a:t>
            </a:r>
            <a:endParaRPr kumimoji="1" lang="en-US" altLang="zh-CN" dirty="0">
              <a:latin typeface="Century Gothic"/>
            </a:endParaRPr>
          </a:p>
        </p:txBody>
      </p:sp>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1234283" y="2357353"/>
            <a:ext cx="5274310" cy="3509645"/>
          </a:xfrm>
          <a:prstGeom prst="rect">
            <a:avLst/>
          </a:prstGeom>
        </p:spPr>
      </p:pic>
    </p:spTree>
    <p:extLst>
      <p:ext uri="{BB962C8B-B14F-4D97-AF65-F5344CB8AC3E}">
        <p14:creationId xmlns:p14="http://schemas.microsoft.com/office/powerpoint/2010/main" val="124648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96636" y="1614920"/>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300" y="1586845"/>
            <a:ext cx="2590800" cy="641953"/>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Feature importance</a:t>
            </a:r>
            <a:endParaRPr lang="zh-CN" altLang="en-US"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87880" y="2359091"/>
            <a:ext cx="4949444" cy="1532727"/>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We also present the plot of the top 20 feature contribution in the 3 folds. </a:t>
            </a: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This allows us to select useful features more clearly, and we can eliminate features that contribute less, in order to improve the efficiency and performance of the algorithm.</a:t>
            </a:r>
            <a:endParaRPr lang="zh-CN" altLang="en-US" sz="1200" dirty="0">
              <a:latin typeface="微软雅黑" panose="020B0503020204020204" pitchFamily="34" charset="-122"/>
              <a:ea typeface="微软雅黑" panose="020B0503020204020204" pitchFamily="34" charset="-122"/>
            </a:endParaRPr>
          </a:p>
        </p:txBody>
      </p:sp>
      <p:cxnSp>
        <p:nvCxnSpPr>
          <p:cNvPr id="12" name="肘形连接符 11"/>
          <p:cNvCxnSpPr/>
          <p:nvPr/>
        </p:nvCxnSpPr>
        <p:spPr>
          <a:xfrm rot="5400000">
            <a:off x="6819175" y="235735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11538828" y="6053072"/>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占位符 1">
            <a:extLst>
              <a:ext uri="{FF2B5EF4-FFF2-40B4-BE49-F238E27FC236}">
                <a16:creationId xmlns:a16="http://schemas.microsoft.com/office/drawing/2014/main" xmlns="" id="{F371A65F-C5CB-4957-8D5B-9A50C02312E0}"/>
              </a:ext>
            </a:extLst>
          </p:cNvPr>
          <p:cNvSpPr txBox="1">
            <a:spLocks/>
          </p:cNvSpPr>
          <p:nvPr/>
        </p:nvSpPr>
        <p:spPr>
          <a:xfrm>
            <a:off x="3805632" y="379640"/>
            <a:ext cx="4380425"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t>Implementation and results</a:t>
            </a:r>
            <a:endParaRPr kumimoji="1" lang="en-US" altLang="zh-CN" dirty="0">
              <a:latin typeface="Century Gothic"/>
            </a:endParaRPr>
          </a:p>
        </p:txBody>
      </p:sp>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1192073" y="2357353"/>
            <a:ext cx="5274310" cy="3533140"/>
          </a:xfrm>
          <a:prstGeom prst="rect">
            <a:avLst/>
          </a:prstGeom>
        </p:spPr>
      </p:pic>
    </p:spTree>
    <p:extLst>
      <p:ext uri="{BB962C8B-B14F-4D97-AF65-F5344CB8AC3E}">
        <p14:creationId xmlns:p14="http://schemas.microsoft.com/office/powerpoint/2010/main" val="55016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55858" y="2575030"/>
            <a:ext cx="2967475" cy="804321"/>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Conclusion</a:t>
            </a:r>
          </a:p>
        </p:txBody>
      </p:sp>
    </p:spTree>
    <p:extLst>
      <p:ext uri="{BB962C8B-B14F-4D97-AF65-F5344CB8AC3E}">
        <p14:creationId xmlns:p14="http://schemas.microsoft.com/office/powerpoint/2010/main" val="2083023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55">
            <a:extLst>
              <a:ext uri="{FF2B5EF4-FFF2-40B4-BE49-F238E27FC236}">
                <a16:creationId xmlns:a16="http://schemas.microsoft.com/office/drawing/2014/main" xmlns="" id="{90C0C087-B260-41B5-81EC-5F260B208B07}"/>
              </a:ext>
            </a:extLst>
          </p:cNvPr>
          <p:cNvSpPr/>
          <p:nvPr/>
        </p:nvSpPr>
        <p:spPr>
          <a:xfrm>
            <a:off x="1330036" y="2568919"/>
            <a:ext cx="9626139" cy="3170099"/>
          </a:xfrm>
          <a:prstGeom prst="rect">
            <a:avLst/>
          </a:prstGeom>
        </p:spPr>
        <p:txBody>
          <a:bodyPr wrap="square">
            <a:spAutoFit/>
          </a:bodyPr>
          <a:lstStyle/>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sym typeface="News Gothic MT" charset="0"/>
              </a:rPr>
              <a:t>Present 3 different models: ARIMA, LSTM, Light GBM, it shows that LSTM and Light GBM algorithms can fit the prediction in sales of Walmart.</a:t>
            </a:r>
          </a:p>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rPr>
              <a:t>Calculate RMSE in prediction section, RMSE in different models are all quite small, which means these </a:t>
            </a:r>
            <a:r>
              <a:rPr kumimoji="1" lang="en-US" altLang="zh-CN" sz="2000" b="1" dirty="0">
                <a:solidFill>
                  <a:schemeClr val="bg1"/>
                </a:solidFill>
                <a:latin typeface="Century Gothic"/>
                <a:sym typeface="News Gothic MT" charset="0"/>
              </a:rPr>
              <a:t>algorithms all have good performance</a:t>
            </a:r>
            <a:r>
              <a:rPr kumimoji="1" lang="en-US" altLang="zh-CN" sz="2000" b="1" dirty="0">
                <a:solidFill>
                  <a:schemeClr val="bg1"/>
                </a:solidFill>
                <a:latin typeface="Century Gothic"/>
              </a:rPr>
              <a:t>.</a:t>
            </a:r>
          </a:p>
          <a:p>
            <a:pPr marL="171450" indent="-171450">
              <a:lnSpc>
                <a:spcPct val="150000"/>
              </a:lnSpc>
              <a:spcBef>
                <a:spcPts val="600"/>
              </a:spcBef>
              <a:spcAft>
                <a:spcPts val="600"/>
              </a:spcAft>
              <a:buFont typeface="Wingdings" panose="05000000000000000000" pitchFamily="2" charset="2"/>
              <a:buChar char="Ø"/>
            </a:pPr>
            <a:r>
              <a:rPr kumimoji="1" lang="en-US" altLang="zh-CN" sz="2000" b="1" dirty="0">
                <a:solidFill>
                  <a:schemeClr val="bg1"/>
                </a:solidFill>
                <a:latin typeface="Century Gothic"/>
              </a:rPr>
              <a:t>Show feature importance in Light GBM, focus more on the features with great contribution.</a:t>
            </a:r>
            <a:endParaRPr kumimoji="1" lang="zh-CN" altLang="en-US" sz="2000" b="1" dirty="0">
              <a:solidFill>
                <a:schemeClr val="bg1"/>
              </a:solidFill>
              <a:latin typeface="Century Gothic"/>
            </a:endParaRPr>
          </a:p>
        </p:txBody>
      </p:sp>
      <p:sp>
        <p:nvSpPr>
          <p:cNvPr id="40" name="矩形 39">
            <a:extLst>
              <a:ext uri="{FF2B5EF4-FFF2-40B4-BE49-F238E27FC236}">
                <a16:creationId xmlns:a16="http://schemas.microsoft.com/office/drawing/2014/main" xmlns="" id="{09D18087-BE72-405B-982D-8E349A743EA0}"/>
              </a:ext>
            </a:extLst>
          </p:cNvPr>
          <p:cNvSpPr/>
          <p:nvPr/>
        </p:nvSpPr>
        <p:spPr>
          <a:xfrm>
            <a:off x="4611735" y="1682466"/>
            <a:ext cx="2536849" cy="461665"/>
          </a:xfrm>
          <a:prstGeom prst="rect">
            <a:avLst/>
          </a:prstGeom>
          <a:solidFill>
            <a:srgbClr val="5B3439"/>
          </a:solidFill>
        </p:spPr>
        <p:txBody>
          <a:bodyPr wrap="square">
            <a:spAutoFit/>
          </a:bodyPr>
          <a:lstStyle/>
          <a:p>
            <a:pPr algn="ctr"/>
            <a:r>
              <a:rPr kumimoji="1" lang="en-US" altLang="zh-CN" sz="2400" b="1" dirty="0">
                <a:solidFill>
                  <a:schemeClr val="bg1"/>
                </a:solidFill>
                <a:latin typeface="Century Gothic"/>
              </a:rPr>
              <a:t>Conclusion</a:t>
            </a:r>
            <a:endParaRPr lang="zh-CN" altLang="zh-CN" sz="2400" b="1" dirty="0">
              <a:solidFill>
                <a:schemeClr val="bg1"/>
              </a:solidFill>
              <a:ea typeface="Hiragino Sans GB W3" panose="020B0300000000000000" pitchFamily="34" charset="-122"/>
            </a:endParaRPr>
          </a:p>
        </p:txBody>
      </p:sp>
    </p:spTree>
    <p:custDataLst>
      <p:tags r:id="rId1"/>
    </p:custDataLst>
    <p:extLst>
      <p:ext uri="{BB962C8B-B14F-4D97-AF65-F5344CB8AC3E}">
        <p14:creationId xmlns:p14="http://schemas.microsoft.com/office/powerpoint/2010/main" val="3677486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04399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5505479" y="4351014"/>
            <a:ext cx="1212503" cy="584771"/>
          </a:xfrm>
          <a:prstGeom prst="rect">
            <a:avLst/>
          </a:prstGeom>
          <a:noFill/>
        </p:spPr>
        <p:txBody>
          <a:bodyPr wrap="none" lIns="91436" tIns="45718" rIns="91436" bIns="45718" rtlCol="0">
            <a:spAutoFit/>
          </a:bodyPr>
          <a:lstStyle/>
          <a:p>
            <a:pPr algn="ctr"/>
            <a:r>
              <a:rPr kumimoji="1" lang="en-US" altLang="zh-CN" sz="1600" dirty="0">
                <a:solidFill>
                  <a:schemeClr val="bg1"/>
                </a:solidFill>
              </a:rPr>
              <a:t>HKUST</a:t>
            </a:r>
          </a:p>
          <a:p>
            <a:pPr algn="ctr"/>
            <a:r>
              <a:rPr kumimoji="1" lang="en-US" altLang="zh-CN" sz="1600" dirty="0">
                <a:solidFill>
                  <a:schemeClr val="bg1"/>
                </a:solidFill>
              </a:rPr>
              <a:t>MAFS6010U</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6853632" y="2881811"/>
            <a:ext cx="3573410" cy="804321"/>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ARIMA</a:t>
            </a:r>
            <a:r>
              <a:rPr kumimoji="1" lang="zh-CN" altLang="en-US" sz="4000" b="1" dirty="0">
                <a:solidFill>
                  <a:srgbClr val="FFFFFF"/>
                </a:solidFill>
                <a:latin typeface="Century Gothic"/>
                <a:ea typeface="微软雅黑"/>
              </a:rPr>
              <a:t> </a:t>
            </a:r>
            <a:r>
              <a:rPr kumimoji="1" lang="en-US" altLang="zh-CN" sz="4000" b="1" dirty="0">
                <a:solidFill>
                  <a:srgbClr val="FFFFFF"/>
                </a:solidFill>
                <a:latin typeface="Century Gothic"/>
                <a:ea typeface="微软雅黑"/>
              </a:rPr>
              <a:t>Model</a:t>
            </a:r>
          </a:p>
        </p:txBody>
      </p:sp>
    </p:spTree>
    <p:extLst>
      <p:ext uri="{BB962C8B-B14F-4D97-AF65-F5344CB8AC3E}">
        <p14:creationId xmlns:p14="http://schemas.microsoft.com/office/powerpoint/2010/main" val="190376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449FC419-E20C-7640-9CBA-62ED95BAFAEA}"/>
              </a:ext>
            </a:extLst>
          </p:cNvPr>
          <p:cNvSpPr>
            <a:spLocks noGrp="1"/>
          </p:cNvSpPr>
          <p:nvPr>
            <p:ph type="body" sz="quarter" idx="10"/>
          </p:nvPr>
        </p:nvSpPr>
        <p:spPr/>
        <p:txBody>
          <a:bodyPr/>
          <a:lstStyle/>
          <a:p>
            <a:pPr algn="ctr"/>
            <a:r>
              <a:rPr kumimoji="1" lang="en-US" altLang="zh-CN" dirty="0"/>
              <a:t>ARIMA</a:t>
            </a:r>
            <a:r>
              <a:rPr kumimoji="1" lang="zh-CN" altLang="en-US" dirty="0"/>
              <a:t> </a:t>
            </a:r>
            <a:r>
              <a:rPr kumimoji="1" lang="en-US" altLang="zh-CN" dirty="0"/>
              <a:t>Model</a:t>
            </a:r>
            <a:r>
              <a:rPr kumimoji="1" lang="zh-CN" altLang="en-US" dirty="0"/>
              <a:t> </a:t>
            </a:r>
          </a:p>
        </p:txBody>
      </p:sp>
      <p:sp>
        <p:nvSpPr>
          <p:cNvPr id="3" name="圆角矩形 2">
            <a:extLst>
              <a:ext uri="{FF2B5EF4-FFF2-40B4-BE49-F238E27FC236}">
                <a16:creationId xmlns:a16="http://schemas.microsoft.com/office/drawing/2014/main" xmlns="" id="{3EC94C99-A2FB-6B47-850A-9D90D53EF82D}"/>
              </a:ext>
            </a:extLst>
          </p:cNvPr>
          <p:cNvSpPr/>
          <p:nvPr/>
        </p:nvSpPr>
        <p:spPr>
          <a:xfrm>
            <a:off x="3663757" y="2401824"/>
            <a:ext cx="3960672" cy="438912"/>
          </a:xfrm>
          <a:prstGeom prst="roundRect">
            <a:avLst/>
          </a:prstGeom>
          <a:solidFill>
            <a:srgbClr val="FDD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Differentiate</a:t>
            </a:r>
            <a:r>
              <a:rPr kumimoji="1" lang="zh-CN" altLang="en-US" sz="1600" dirty="0"/>
              <a:t> </a:t>
            </a:r>
            <a:r>
              <a:rPr kumimoji="1" lang="en-US" altLang="zh-CN" sz="1600" dirty="0"/>
              <a:t>the sequence</a:t>
            </a:r>
            <a:endParaRPr kumimoji="1" lang="zh-CN" altLang="en-US" sz="1600" dirty="0"/>
          </a:p>
        </p:txBody>
      </p:sp>
      <p:sp>
        <p:nvSpPr>
          <p:cNvPr id="4" name="圆角矩形 3">
            <a:extLst>
              <a:ext uri="{FF2B5EF4-FFF2-40B4-BE49-F238E27FC236}">
                <a16:creationId xmlns:a16="http://schemas.microsoft.com/office/drawing/2014/main" xmlns="" id="{3D54C974-C5B1-EE45-AA18-F2F766898059}"/>
              </a:ext>
            </a:extLst>
          </p:cNvPr>
          <p:cNvSpPr/>
          <p:nvPr/>
        </p:nvSpPr>
        <p:spPr>
          <a:xfrm>
            <a:off x="3663757" y="2965596"/>
            <a:ext cx="3960672" cy="658800"/>
          </a:xfrm>
          <a:prstGeom prst="roundRect">
            <a:avLst/>
          </a:prstGeom>
          <a:solidFill>
            <a:srgbClr val="D28C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DF test </a:t>
            </a:r>
          </a:p>
          <a:p>
            <a:pPr algn="ctr"/>
            <a:r>
              <a:rPr kumimoji="1" lang="en-US" altLang="zh-CN" sz="1600" dirty="0"/>
              <a:t>The sequence is stationary</a:t>
            </a:r>
            <a:endParaRPr kumimoji="1" lang="zh-CN" altLang="en-US" sz="1600" dirty="0"/>
          </a:p>
        </p:txBody>
      </p:sp>
      <p:sp>
        <p:nvSpPr>
          <p:cNvPr id="5" name="圆角矩形 4">
            <a:extLst>
              <a:ext uri="{FF2B5EF4-FFF2-40B4-BE49-F238E27FC236}">
                <a16:creationId xmlns:a16="http://schemas.microsoft.com/office/drawing/2014/main" xmlns="" id="{7FF8B781-A647-874A-B1DB-BF2538F85C24}"/>
              </a:ext>
            </a:extLst>
          </p:cNvPr>
          <p:cNvSpPr/>
          <p:nvPr/>
        </p:nvSpPr>
        <p:spPr>
          <a:xfrm>
            <a:off x="3663757" y="3749258"/>
            <a:ext cx="3960672" cy="658368"/>
          </a:xfrm>
          <a:prstGeom prst="round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Divide Data</a:t>
            </a:r>
          </a:p>
          <a:p>
            <a:pPr algn="ctr"/>
            <a:r>
              <a:rPr kumimoji="1" lang="en-US" altLang="zh-CN" sz="1600" dirty="0"/>
              <a:t>Training Set | Test Sets</a:t>
            </a:r>
            <a:endParaRPr kumimoji="1" lang="zh-CN" altLang="en-US" sz="1600" dirty="0"/>
          </a:p>
        </p:txBody>
      </p:sp>
      <p:sp>
        <p:nvSpPr>
          <p:cNvPr id="6" name="圆角矩形 5">
            <a:extLst>
              <a:ext uri="{FF2B5EF4-FFF2-40B4-BE49-F238E27FC236}">
                <a16:creationId xmlns:a16="http://schemas.microsoft.com/office/drawing/2014/main" xmlns="" id="{3D4CB629-24FB-2142-AD0B-5EF094AF24EF}"/>
              </a:ext>
            </a:extLst>
          </p:cNvPr>
          <p:cNvSpPr/>
          <p:nvPr/>
        </p:nvSpPr>
        <p:spPr>
          <a:xfrm>
            <a:off x="3663757" y="4532054"/>
            <a:ext cx="3960672" cy="658368"/>
          </a:xfrm>
          <a:prstGeom prst="roundRect">
            <a:avLst/>
          </a:prstGeom>
          <a:solidFill>
            <a:srgbClr val="53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Train Data</a:t>
            </a:r>
          </a:p>
          <a:p>
            <a:pPr algn="ctr"/>
            <a:r>
              <a:rPr kumimoji="1" lang="en-US" altLang="zh-CN" sz="1600" dirty="0"/>
              <a:t>ARIMA(3,1,2) with smallest AIC</a:t>
            </a:r>
            <a:endParaRPr kumimoji="1" lang="zh-CN" altLang="en-US" sz="1600" dirty="0"/>
          </a:p>
        </p:txBody>
      </p:sp>
      <p:sp>
        <p:nvSpPr>
          <p:cNvPr id="7" name="圆角矩形 6">
            <a:extLst>
              <a:ext uri="{FF2B5EF4-FFF2-40B4-BE49-F238E27FC236}">
                <a16:creationId xmlns:a16="http://schemas.microsoft.com/office/drawing/2014/main" xmlns="" id="{EA4DFB19-9CFC-3E45-872C-6C2E57FE43CD}"/>
              </a:ext>
            </a:extLst>
          </p:cNvPr>
          <p:cNvSpPr/>
          <p:nvPr/>
        </p:nvSpPr>
        <p:spPr>
          <a:xfrm>
            <a:off x="3663757" y="5315715"/>
            <a:ext cx="3960672" cy="658368"/>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LB test </a:t>
            </a:r>
          </a:p>
          <a:p>
            <a:pPr algn="ctr"/>
            <a:r>
              <a:rPr kumimoji="1" lang="en-US" altLang="zh-CN" sz="1600" dirty="0"/>
              <a:t> the residual is closed to WN</a:t>
            </a:r>
            <a:endParaRPr kumimoji="1" lang="zh-CN" altLang="en-US" sz="1600" dirty="0"/>
          </a:p>
        </p:txBody>
      </p:sp>
      <p:sp>
        <p:nvSpPr>
          <p:cNvPr id="8" name="圆角矩形 7">
            <a:extLst>
              <a:ext uri="{FF2B5EF4-FFF2-40B4-BE49-F238E27FC236}">
                <a16:creationId xmlns:a16="http://schemas.microsoft.com/office/drawing/2014/main" xmlns="" id="{C3A50FFA-EA42-7245-825B-7AAB17E37264}"/>
              </a:ext>
            </a:extLst>
          </p:cNvPr>
          <p:cNvSpPr/>
          <p:nvPr/>
        </p:nvSpPr>
        <p:spPr>
          <a:xfrm>
            <a:off x="8569573" y="2412414"/>
            <a:ext cx="499872" cy="35722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CN" dirty="0"/>
              <a:t>The ARIMA (3,1,2) is adequate</a:t>
            </a:r>
            <a:endParaRPr kumimoji="1" lang="zh-CN" altLang="en-US" dirty="0"/>
          </a:p>
        </p:txBody>
      </p:sp>
      <p:sp>
        <p:nvSpPr>
          <p:cNvPr id="9" name="三角形 8">
            <a:extLst>
              <a:ext uri="{FF2B5EF4-FFF2-40B4-BE49-F238E27FC236}">
                <a16:creationId xmlns:a16="http://schemas.microsoft.com/office/drawing/2014/main" xmlns="" id="{F9087C56-2D7A-0948-81D0-31D43F6982AA}"/>
              </a:ext>
            </a:extLst>
          </p:cNvPr>
          <p:cNvSpPr/>
          <p:nvPr/>
        </p:nvSpPr>
        <p:spPr>
          <a:xfrm rot="5400000">
            <a:off x="6383447" y="4116820"/>
            <a:ext cx="3572259" cy="163445"/>
          </a:xfrm>
          <a:prstGeom prst="triangl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xmlns="" id="{F6C8CF4F-F01A-9043-BD4E-AF94EDABD791}"/>
              </a:ext>
            </a:extLst>
          </p:cNvPr>
          <p:cNvSpPr/>
          <p:nvPr/>
        </p:nvSpPr>
        <p:spPr>
          <a:xfrm>
            <a:off x="3286642" y="1795788"/>
            <a:ext cx="4964657" cy="362404"/>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2">
                    <a:lumMod val="75000"/>
                  </a:schemeClr>
                </a:solidFill>
              </a:rPr>
              <a:t>Model Construction</a:t>
            </a:r>
            <a:endParaRPr kumimoji="1" lang="zh-CN" altLang="en-US" sz="1600" b="1" dirty="0">
              <a:solidFill>
                <a:schemeClr val="tx2">
                  <a:lumMod val="75000"/>
                </a:schemeClr>
              </a:solidFill>
            </a:endParaRPr>
          </a:p>
        </p:txBody>
      </p:sp>
    </p:spTree>
    <p:extLst>
      <p:ext uri="{BB962C8B-B14F-4D97-AF65-F5344CB8AC3E}">
        <p14:creationId xmlns:p14="http://schemas.microsoft.com/office/powerpoint/2010/main" val="93457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449FC419-E20C-7640-9CBA-62ED95BAFAEA}"/>
              </a:ext>
            </a:extLst>
          </p:cNvPr>
          <p:cNvSpPr>
            <a:spLocks noGrp="1"/>
          </p:cNvSpPr>
          <p:nvPr>
            <p:ph type="body" sz="quarter" idx="10"/>
          </p:nvPr>
        </p:nvSpPr>
        <p:spPr/>
        <p:txBody>
          <a:bodyPr/>
          <a:lstStyle/>
          <a:p>
            <a:pPr algn="ctr"/>
            <a:r>
              <a:rPr kumimoji="1" lang="en-US" altLang="zh-CN" dirty="0"/>
              <a:t>ARIMA</a:t>
            </a:r>
            <a:r>
              <a:rPr kumimoji="1" lang="zh-CN" altLang="en-US" dirty="0"/>
              <a:t> </a:t>
            </a:r>
            <a:r>
              <a:rPr kumimoji="1" lang="en-US" altLang="zh-CN" dirty="0"/>
              <a:t>Model</a:t>
            </a:r>
            <a:r>
              <a:rPr kumimoji="1" lang="zh-CN" altLang="en-US" dirty="0"/>
              <a:t> </a:t>
            </a:r>
          </a:p>
        </p:txBody>
      </p:sp>
      <p:pic>
        <p:nvPicPr>
          <p:cNvPr id="10" name="图片 9">
            <a:extLst>
              <a:ext uri="{FF2B5EF4-FFF2-40B4-BE49-F238E27FC236}">
                <a16:creationId xmlns:a16="http://schemas.microsoft.com/office/drawing/2014/main" xmlns="" id="{94467D9D-5927-D542-BB01-77AB331772FC}"/>
              </a:ext>
            </a:extLst>
          </p:cNvPr>
          <p:cNvPicPr/>
          <p:nvPr/>
        </p:nvPicPr>
        <p:blipFill>
          <a:blip r:embed="rId2">
            <a:extLst>
              <a:ext uri="{28A0092B-C50C-407E-A947-70E740481C1C}">
                <a14:useLocalDpi xmlns:a14="http://schemas.microsoft.com/office/drawing/2010/main" val="0"/>
              </a:ext>
            </a:extLst>
          </a:blip>
          <a:stretch>
            <a:fillRect/>
          </a:stretch>
        </p:blipFill>
        <p:spPr>
          <a:xfrm>
            <a:off x="1336811" y="2392615"/>
            <a:ext cx="4323731" cy="2307986"/>
          </a:xfrm>
          <a:prstGeom prst="rect">
            <a:avLst/>
          </a:prstGeom>
        </p:spPr>
      </p:pic>
      <p:pic>
        <p:nvPicPr>
          <p:cNvPr id="11" name="图片 10">
            <a:extLst>
              <a:ext uri="{FF2B5EF4-FFF2-40B4-BE49-F238E27FC236}">
                <a16:creationId xmlns:a16="http://schemas.microsoft.com/office/drawing/2014/main" xmlns="" id="{5AF1B8FE-4444-5043-B890-224717F26E02}"/>
              </a:ext>
            </a:extLst>
          </p:cNvPr>
          <p:cNvPicPr/>
          <p:nvPr/>
        </p:nvPicPr>
        <p:blipFill>
          <a:blip r:embed="rId3">
            <a:extLst>
              <a:ext uri="{28A0092B-C50C-407E-A947-70E740481C1C}">
                <a14:useLocalDpi xmlns:a14="http://schemas.microsoft.com/office/drawing/2010/main" val="0"/>
              </a:ext>
            </a:extLst>
          </a:blip>
          <a:stretch>
            <a:fillRect/>
          </a:stretch>
        </p:blipFill>
        <p:spPr>
          <a:xfrm>
            <a:off x="6428658" y="2392615"/>
            <a:ext cx="4139880" cy="2263386"/>
          </a:xfrm>
          <a:prstGeom prst="rect">
            <a:avLst/>
          </a:prstGeom>
        </p:spPr>
      </p:pic>
      <p:sp>
        <p:nvSpPr>
          <p:cNvPr id="13" name="圆角矩形 12">
            <a:extLst>
              <a:ext uri="{FF2B5EF4-FFF2-40B4-BE49-F238E27FC236}">
                <a16:creationId xmlns:a16="http://schemas.microsoft.com/office/drawing/2014/main" xmlns="" id="{A5C13228-DDD1-934E-B07E-4F1852A35BC0}"/>
              </a:ext>
            </a:extLst>
          </p:cNvPr>
          <p:cNvSpPr/>
          <p:nvPr/>
        </p:nvSpPr>
        <p:spPr>
          <a:xfrm>
            <a:off x="3267119" y="1716534"/>
            <a:ext cx="5537616" cy="362404"/>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2">
                    <a:lumMod val="75000"/>
                  </a:schemeClr>
                </a:solidFill>
              </a:rPr>
              <a:t>Model Prediction</a:t>
            </a:r>
            <a:endParaRPr kumimoji="1" lang="zh-CN" altLang="en-US" sz="1600" b="1" dirty="0">
              <a:solidFill>
                <a:schemeClr val="tx2">
                  <a:lumMod val="75000"/>
                </a:schemeClr>
              </a:solidFill>
            </a:endParaRPr>
          </a:p>
        </p:txBody>
      </p:sp>
      <p:sp>
        <p:nvSpPr>
          <p:cNvPr id="14" name="圆角矩形 13">
            <a:extLst>
              <a:ext uri="{FF2B5EF4-FFF2-40B4-BE49-F238E27FC236}">
                <a16:creationId xmlns:a16="http://schemas.microsoft.com/office/drawing/2014/main" xmlns="" id="{26029AD4-51E0-6644-BDAA-FA8EADD303C4}"/>
              </a:ext>
            </a:extLst>
          </p:cNvPr>
          <p:cNvSpPr/>
          <p:nvPr/>
        </p:nvSpPr>
        <p:spPr>
          <a:xfrm>
            <a:off x="3085233" y="4656001"/>
            <a:ext cx="5577368" cy="1947249"/>
          </a:xfrm>
          <a:prstGeom prst="roundRect">
            <a:avLst>
              <a:gd name="adj" fmla="val 4458"/>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285750" indent="-285750">
              <a:buFont typeface="Arial" panose="020B0604020202020204" pitchFamily="34" charset="0"/>
              <a:buChar char="•"/>
            </a:pPr>
            <a:r>
              <a:rPr lang="en-US" altLang="zh-CN" dirty="0"/>
              <a:t>the basic trend of series can be predicted by the model</a:t>
            </a:r>
          </a:p>
          <a:p>
            <a:pPr marL="285750" indent="-285750">
              <a:buFont typeface="Arial" panose="020B0604020202020204" pitchFamily="34" charset="0"/>
              <a:buChar char="•"/>
            </a:pPr>
            <a:r>
              <a:rPr lang="en-US" altLang="zh-CN" dirty="0"/>
              <a:t>For the test set, the ability to predict lower sales volume is stronger</a:t>
            </a:r>
            <a:endParaRPr lang="en-US" altLang="zh-CN" sz="1600" dirty="0"/>
          </a:p>
          <a:p>
            <a:pPr marL="285750" indent="-285750">
              <a:buFont typeface="Arial" panose="020B0604020202020204" pitchFamily="34" charset="0"/>
              <a:buChar char="•"/>
            </a:pPr>
            <a:r>
              <a:rPr lang="en-US" altLang="zh-CN" dirty="0"/>
              <a:t>RMSSE equals to 0.4358. In addition, we can also know that the in-sample RMSE is 1.0546 and out-sample RMSE is 0.6571</a:t>
            </a:r>
            <a:r>
              <a:rPr lang="zh-CN" altLang="zh-CN" sz="1600" dirty="0"/>
              <a:t>  </a:t>
            </a:r>
            <a:endParaRPr kumimoji="1" lang="zh-CN" altLang="en-US" sz="1600" dirty="0"/>
          </a:p>
        </p:txBody>
      </p:sp>
      <mc:AlternateContent xmlns:mc="http://schemas.openxmlformats.org/markup-compatibility/2006" xmlns:a14="http://schemas.microsoft.com/office/drawing/2010/main">
        <mc:Choice Requires="a14">
          <p:sp>
            <p:nvSpPr>
              <p:cNvPr id="15" name="矩形 14"/>
              <p:cNvSpPr/>
              <p:nvPr/>
            </p:nvSpPr>
            <p:spPr>
              <a:xfrm>
                <a:off x="8724524" y="5629625"/>
                <a:ext cx="3467476" cy="930511"/>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zh-CN" altLang="en-US" sz="1400" b="1" i="1">
                          <a:latin typeface="Cambria Math" panose="02040503050406030204" pitchFamily="18" charset="0"/>
                        </a:rPr>
                        <m:t>𝑹𝑴𝑺𝑺𝑬</m:t>
                      </m:r>
                      <m:r>
                        <a:rPr lang="zh-CN" altLang="en-US" sz="1400" b="0" i="0">
                          <a:latin typeface="Cambria Math" panose="02040503050406030204" pitchFamily="18" charset="0"/>
                        </a:rPr>
                        <m:t>=</m:t>
                      </m:r>
                      <m:rad>
                        <m:radPr>
                          <m:degHide m:val="on"/>
                          <m:ctrlPr>
                            <a:rPr lang="zh-CN" altLang="en-US" sz="1400" b="0" i="1">
                              <a:latin typeface="Cambria Math" panose="02040503050406030204" pitchFamily="18" charset="0"/>
                            </a:rPr>
                          </m:ctrlPr>
                        </m:radPr>
                        <m:deg/>
                        <m:e>
                          <m:f>
                            <m:fPr>
                              <m:ctrlPr>
                                <a:rPr lang="zh-CN" altLang="en-US" sz="1400" b="0" i="1">
                                  <a:latin typeface="Cambria Math" panose="02040503050406030204" pitchFamily="18" charset="0"/>
                                </a:rPr>
                              </m:ctrlPr>
                            </m:fPr>
                            <m:num>
                              <m:r>
                                <a:rPr lang="zh-CN" altLang="en-US" sz="1400" b="0" i="0">
                                  <a:latin typeface="Cambria Math" panose="02040503050406030204" pitchFamily="18" charset="0"/>
                                </a:rPr>
                                <m:t>1</m:t>
                              </m:r>
                            </m:num>
                            <m:den>
                              <m:r>
                                <a:rPr lang="zh-CN" altLang="en-US" sz="1400" b="0" i="1">
                                  <a:latin typeface="Cambria Math" panose="02040503050406030204" pitchFamily="18" charset="0"/>
                                </a:rPr>
                                <m:t>h</m:t>
                              </m:r>
                            </m:den>
                          </m:f>
                          <m:f>
                            <m:fPr>
                              <m:ctrlPr>
                                <a:rPr lang="zh-CN" altLang="en-US" sz="1400" b="0" i="1">
                                  <a:latin typeface="Cambria Math" panose="02040503050406030204" pitchFamily="18" charset="0"/>
                                </a:rPr>
                              </m:ctrlPr>
                            </m:fPr>
                            <m:num>
                              <m:nary>
                                <m:naryPr>
                                  <m:chr m:val="∑"/>
                                  <m:limLoc m:val="subSup"/>
                                  <m:ctrlPr>
                                    <a:rPr lang="zh-CN" altLang="en-US" sz="1400" b="0" i="1">
                                      <a:latin typeface="Cambria Math" panose="02040503050406030204" pitchFamily="18" charset="0"/>
                                    </a:rPr>
                                  </m:ctrlPr>
                                </m:naryPr>
                                <m:sub>
                                  <m:r>
                                    <a:rPr lang="zh-CN" altLang="en-US" sz="1400" b="0" i="1">
                                      <a:latin typeface="Cambria Math" panose="02040503050406030204" pitchFamily="18" charset="0"/>
                                    </a:rPr>
                                    <m:t>𝑡</m:t>
                                  </m:r>
                                  <m:r>
                                    <a:rPr lang="zh-CN" altLang="en-US" sz="1400" b="0" i="0">
                                      <a:latin typeface="Cambria Math" panose="02040503050406030204" pitchFamily="18" charset="0"/>
                                    </a:rPr>
                                    <m:t>=</m:t>
                                  </m:r>
                                  <m:r>
                                    <a:rPr lang="zh-CN" altLang="en-US" sz="1400" b="0" i="1">
                                      <a:latin typeface="Cambria Math" panose="02040503050406030204" pitchFamily="18" charset="0"/>
                                    </a:rPr>
                                    <m:t>𝑛</m:t>
                                  </m:r>
                                  <m:r>
                                    <a:rPr lang="zh-CN" altLang="en-US" sz="1400" b="0" i="0">
                                      <a:latin typeface="Cambria Math" panose="02040503050406030204" pitchFamily="18" charset="0"/>
                                    </a:rPr>
                                    <m:t>+1</m:t>
                                  </m:r>
                                </m:sub>
                                <m:sup>
                                  <m:r>
                                    <a:rPr lang="zh-CN" altLang="en-US" sz="1400" b="0" i="1">
                                      <a:latin typeface="Cambria Math" panose="02040503050406030204" pitchFamily="18" charset="0"/>
                                    </a:rPr>
                                    <m:t>𝑛</m:t>
                                  </m:r>
                                  <m:r>
                                    <a:rPr lang="zh-CN" altLang="en-US" sz="1400" b="0" i="0">
                                      <a:latin typeface="Cambria Math" panose="02040503050406030204" pitchFamily="18" charset="0"/>
                                    </a:rPr>
                                    <m:t>+</m:t>
                                  </m:r>
                                  <m:r>
                                    <a:rPr lang="zh-CN" altLang="en-US" sz="1400" b="0" i="1">
                                      <a:latin typeface="Cambria Math" panose="02040503050406030204" pitchFamily="18" charset="0"/>
                                    </a:rPr>
                                    <m:t>h</m:t>
                                  </m:r>
                                </m:sup>
                                <m:e>
                                  <m:sSup>
                                    <m:sSupPr>
                                      <m:ctrlPr>
                                        <a:rPr lang="zh-CN" altLang="en-US" sz="1400" b="0" i="1">
                                          <a:latin typeface="Cambria Math" panose="02040503050406030204" pitchFamily="18" charset="0"/>
                                        </a:rPr>
                                      </m:ctrlPr>
                                    </m:sSupPr>
                                    <m:e>
                                      <m:d>
                                        <m:dPr>
                                          <m:ctrlPr>
                                            <a:rPr lang="zh-CN" altLang="en-US" sz="1400" b="0" i="1">
                                              <a:latin typeface="Cambria Math" panose="02040503050406030204" pitchFamily="18" charset="0"/>
                                            </a:rPr>
                                          </m:ctrlPr>
                                        </m:dPr>
                                        <m:e>
                                          <m:sSub>
                                            <m:sSubPr>
                                              <m:ctrlPr>
                                                <a:rPr lang="zh-CN" altLang="en-US" sz="1400" b="0" i="1">
                                                  <a:latin typeface="Cambria Math" panose="02040503050406030204" pitchFamily="18" charset="0"/>
                                                </a:rPr>
                                              </m:ctrlPr>
                                            </m:sSubPr>
                                            <m:e>
                                              <m:r>
                                                <a:rPr lang="zh-CN" altLang="en-US" sz="1400" b="0" i="1">
                                                  <a:latin typeface="Cambria Math" panose="02040503050406030204" pitchFamily="18" charset="0"/>
                                                </a:rPr>
                                                <m:t>𝑌</m:t>
                                              </m:r>
                                            </m:e>
                                            <m:sub>
                                              <m:r>
                                                <a:rPr lang="zh-CN" altLang="en-US" sz="1400" b="0" i="1">
                                                  <a:latin typeface="Cambria Math" panose="02040503050406030204" pitchFamily="18" charset="0"/>
                                                </a:rPr>
                                                <m:t>𝑡</m:t>
                                              </m:r>
                                            </m:sub>
                                          </m:sSub>
                                          <m:r>
                                            <a:rPr lang="zh-CN" altLang="en-US" sz="1400" b="0" i="0">
                                              <a:latin typeface="Cambria Math" panose="02040503050406030204" pitchFamily="18" charset="0"/>
                                            </a:rPr>
                                            <m:t>−</m:t>
                                          </m:r>
                                          <m:acc>
                                            <m:accPr>
                                              <m:chr m:val="̂"/>
                                              <m:ctrlPr>
                                                <a:rPr lang="zh-CN" altLang="en-US" sz="1400" b="0" i="1">
                                                  <a:latin typeface="Cambria Math" panose="02040503050406030204" pitchFamily="18" charset="0"/>
                                                </a:rPr>
                                              </m:ctrlPr>
                                            </m:accPr>
                                            <m:e>
                                              <m:sSub>
                                                <m:sSubPr>
                                                  <m:ctrlPr>
                                                    <a:rPr lang="zh-CN" altLang="en-US" sz="1400" b="0" i="1">
                                                      <a:latin typeface="Cambria Math" panose="02040503050406030204" pitchFamily="18" charset="0"/>
                                                    </a:rPr>
                                                  </m:ctrlPr>
                                                </m:sSubPr>
                                                <m:e>
                                                  <m:r>
                                                    <a:rPr lang="zh-CN" altLang="en-US" sz="1400" b="0" i="1">
                                                      <a:latin typeface="Cambria Math" panose="02040503050406030204" pitchFamily="18" charset="0"/>
                                                    </a:rPr>
                                                    <m:t>𝑌</m:t>
                                                  </m:r>
                                                </m:e>
                                                <m:sub>
                                                  <m:r>
                                                    <a:rPr lang="zh-CN" altLang="en-US" sz="1400" b="0" i="1">
                                                      <a:latin typeface="Cambria Math" panose="02040503050406030204" pitchFamily="18" charset="0"/>
                                                    </a:rPr>
                                                    <m:t>𝑡</m:t>
                                                  </m:r>
                                                </m:sub>
                                              </m:sSub>
                                            </m:e>
                                          </m:acc>
                                        </m:e>
                                      </m:d>
                                    </m:e>
                                    <m:sup>
                                      <m:r>
                                        <a:rPr lang="zh-CN" altLang="en-US" sz="1400" b="0" i="0">
                                          <a:latin typeface="Cambria Math" panose="02040503050406030204" pitchFamily="18" charset="0"/>
                                        </a:rPr>
                                        <m:t>2</m:t>
                                      </m:r>
                                    </m:sup>
                                  </m:sSup>
                                </m:e>
                              </m:nary>
                            </m:num>
                            <m:den>
                              <m:f>
                                <m:fPr>
                                  <m:ctrlPr>
                                    <a:rPr lang="zh-CN" altLang="en-US" sz="1400" b="0" i="1">
                                      <a:latin typeface="Cambria Math" panose="02040503050406030204" pitchFamily="18" charset="0"/>
                                    </a:rPr>
                                  </m:ctrlPr>
                                </m:fPr>
                                <m:num>
                                  <m:r>
                                    <a:rPr lang="zh-CN" altLang="en-US" sz="1400" b="0" i="0">
                                      <a:latin typeface="Cambria Math" panose="02040503050406030204" pitchFamily="18" charset="0"/>
                                    </a:rPr>
                                    <m:t>1</m:t>
                                  </m:r>
                                </m:num>
                                <m:den>
                                  <m:r>
                                    <a:rPr lang="zh-CN" altLang="en-US" sz="1400" b="0" i="1">
                                      <a:latin typeface="Cambria Math" panose="02040503050406030204" pitchFamily="18" charset="0"/>
                                    </a:rPr>
                                    <m:t>𝑛</m:t>
                                  </m:r>
                                  <m:r>
                                    <a:rPr lang="zh-CN" altLang="en-US" sz="1400" b="0" i="0">
                                      <a:latin typeface="Cambria Math" panose="02040503050406030204" pitchFamily="18" charset="0"/>
                                    </a:rPr>
                                    <m:t>−1</m:t>
                                  </m:r>
                                </m:den>
                              </m:f>
                              <m:nary>
                                <m:naryPr>
                                  <m:chr m:val="∑"/>
                                  <m:limLoc m:val="subSup"/>
                                  <m:ctrlPr>
                                    <a:rPr lang="zh-CN" altLang="en-US" sz="1400" b="0" i="1">
                                      <a:latin typeface="Cambria Math" panose="02040503050406030204" pitchFamily="18" charset="0"/>
                                    </a:rPr>
                                  </m:ctrlPr>
                                </m:naryPr>
                                <m:sub>
                                  <m:r>
                                    <a:rPr lang="zh-CN" altLang="en-US" sz="1400" b="0" i="1">
                                      <a:latin typeface="Cambria Math" panose="02040503050406030204" pitchFamily="18" charset="0"/>
                                    </a:rPr>
                                    <m:t>𝑡</m:t>
                                  </m:r>
                                  <m:r>
                                    <a:rPr lang="zh-CN" altLang="en-US" sz="1400" b="0" i="0">
                                      <a:latin typeface="Cambria Math" panose="02040503050406030204" pitchFamily="18" charset="0"/>
                                    </a:rPr>
                                    <m:t>=2</m:t>
                                  </m:r>
                                </m:sub>
                                <m:sup>
                                  <m:r>
                                    <a:rPr lang="zh-CN" altLang="en-US" sz="1400" b="0" i="1">
                                      <a:latin typeface="Cambria Math" panose="02040503050406030204" pitchFamily="18" charset="0"/>
                                    </a:rPr>
                                    <m:t>𝑛</m:t>
                                  </m:r>
                                </m:sup>
                                <m:e>
                                  <m:sSup>
                                    <m:sSupPr>
                                      <m:ctrlPr>
                                        <a:rPr lang="zh-CN" altLang="en-US" sz="1400" b="0" i="1">
                                          <a:latin typeface="Cambria Math" panose="02040503050406030204" pitchFamily="18" charset="0"/>
                                        </a:rPr>
                                      </m:ctrlPr>
                                    </m:sSupPr>
                                    <m:e>
                                      <m:d>
                                        <m:dPr>
                                          <m:ctrlPr>
                                            <a:rPr lang="zh-CN" altLang="en-US" sz="1400" b="0" i="1">
                                              <a:latin typeface="Cambria Math" panose="02040503050406030204" pitchFamily="18" charset="0"/>
                                            </a:rPr>
                                          </m:ctrlPr>
                                        </m:dPr>
                                        <m:e>
                                          <m:sSub>
                                            <m:sSubPr>
                                              <m:ctrlPr>
                                                <a:rPr lang="zh-CN" altLang="en-US" sz="1400" b="0" i="1">
                                                  <a:latin typeface="Cambria Math" panose="02040503050406030204" pitchFamily="18" charset="0"/>
                                                </a:rPr>
                                              </m:ctrlPr>
                                            </m:sSubPr>
                                            <m:e>
                                              <m:r>
                                                <a:rPr lang="zh-CN" altLang="en-US" sz="1400" b="0" i="1">
                                                  <a:latin typeface="Cambria Math" panose="02040503050406030204" pitchFamily="18" charset="0"/>
                                                </a:rPr>
                                                <m:t>𝑌</m:t>
                                              </m:r>
                                            </m:e>
                                            <m:sub>
                                              <m:r>
                                                <a:rPr lang="zh-CN" altLang="en-US" sz="1400" b="0" i="1">
                                                  <a:latin typeface="Cambria Math" panose="02040503050406030204" pitchFamily="18" charset="0"/>
                                                </a:rPr>
                                                <m:t>𝑡</m:t>
                                              </m:r>
                                            </m:sub>
                                          </m:sSub>
                                          <m:r>
                                            <a:rPr lang="zh-CN" altLang="en-US" sz="1400" b="0" i="0">
                                              <a:latin typeface="Cambria Math" panose="02040503050406030204" pitchFamily="18" charset="0"/>
                                            </a:rPr>
                                            <m:t>−</m:t>
                                          </m:r>
                                          <m:sSub>
                                            <m:sSubPr>
                                              <m:ctrlPr>
                                                <a:rPr lang="zh-CN" altLang="en-US" sz="1400" b="0" i="1">
                                                  <a:latin typeface="Cambria Math" panose="02040503050406030204" pitchFamily="18" charset="0"/>
                                                </a:rPr>
                                              </m:ctrlPr>
                                            </m:sSubPr>
                                            <m:e>
                                              <m:r>
                                                <a:rPr lang="zh-CN" altLang="en-US" sz="1400" b="0" i="1">
                                                  <a:latin typeface="Cambria Math" panose="02040503050406030204" pitchFamily="18" charset="0"/>
                                                </a:rPr>
                                                <m:t>𝑌</m:t>
                                              </m:r>
                                            </m:e>
                                            <m:sub>
                                              <m:r>
                                                <a:rPr lang="zh-CN" altLang="en-US" sz="1400" b="0" i="1">
                                                  <a:latin typeface="Cambria Math" panose="02040503050406030204" pitchFamily="18" charset="0"/>
                                                </a:rPr>
                                                <m:t>𝑡</m:t>
                                              </m:r>
                                              <m:r>
                                                <a:rPr lang="zh-CN" altLang="en-US" sz="1400" b="0" i="0">
                                                  <a:latin typeface="Cambria Math" panose="02040503050406030204" pitchFamily="18" charset="0"/>
                                                </a:rPr>
                                                <m:t>−1</m:t>
                                              </m:r>
                                            </m:sub>
                                          </m:sSub>
                                        </m:e>
                                      </m:d>
                                    </m:e>
                                    <m:sup>
                                      <m:r>
                                        <a:rPr lang="zh-CN" altLang="en-US" sz="1400" b="0" i="0">
                                          <a:latin typeface="Cambria Math" panose="02040503050406030204" pitchFamily="18" charset="0"/>
                                        </a:rPr>
                                        <m:t>2</m:t>
                                      </m:r>
                                    </m:sup>
                                  </m:sSup>
                                </m:e>
                              </m:nary>
                            </m:den>
                          </m:f>
                        </m:e>
                      </m:ra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8724524" y="5629625"/>
                <a:ext cx="3467476" cy="930511"/>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658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latin typeface="Century Gothic"/>
              </a:rPr>
              <a:t>ARIMA Model</a:t>
            </a:r>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885671" y="3711793"/>
            <a:ext cx="4972654" cy="1892826"/>
          </a:xfrm>
          <a:prstGeom prst="rect">
            <a:avLst/>
          </a:prstGeom>
          <a:noFill/>
        </p:spPr>
        <p:txBody>
          <a:bodyPr wrap="square" rtlCol="0">
            <a:spAutoFit/>
          </a:bodyPr>
          <a:lstStyle/>
          <a:p>
            <a:pPr algn="just">
              <a:lnSpc>
                <a:spcPct val="130000"/>
              </a:lnSpc>
            </a:pPr>
            <a:r>
              <a:rPr lang="en-US" altLang="zh-CN" dirty="0"/>
              <a:t>Shown as figures, in terms of categories, the average out-sample MSE and average RMSSE value of Household is higher than those of Hobbies. </a:t>
            </a:r>
          </a:p>
          <a:p>
            <a:pPr>
              <a:lnSpc>
                <a:spcPct val="130000"/>
              </a:lnSpc>
            </a:pPr>
            <a:r>
              <a:rPr lang="en-US" altLang="zh-CN" dirty="0"/>
              <a:t>But for in-sample, Hobbies has lower MSE than Household does</a:t>
            </a:r>
            <a:r>
              <a:rPr lang="zh-CN" altLang="zh-CN" dirty="0"/>
              <a:t> </a:t>
            </a:r>
            <a:r>
              <a:rPr lang="en-US" altLang="zh-CN" dirty="0"/>
              <a:t>.</a:t>
            </a:r>
            <a:endParaRPr lang="zh-CN" altLang="en-US" dirty="0">
              <a:latin typeface="微软雅黑" panose="020B0503020204020204" pitchFamily="34" charset="-122"/>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88298" y="3159591"/>
            <a:ext cx="1039772" cy="300082"/>
          </a:xfrm>
          <a:prstGeom prst="rect">
            <a:avLst/>
          </a:prstGeom>
          <a:noFill/>
        </p:spPr>
        <p:txBody>
          <a:bodyPr wrap="none" rtlCol="0">
            <a:spAutoFit/>
          </a:bodyPr>
          <a:lstStyle/>
          <a:p>
            <a:pPr defTabSz="685800"/>
            <a:r>
              <a:rPr lang="en-US" altLang="zh-CN" sz="1350" b="1" dirty="0">
                <a:solidFill>
                  <a:prstClr val="black"/>
                </a:solidFill>
              </a:rPr>
              <a:t>BY Category</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spTree>
    <p:extLst>
      <p:ext uri="{BB962C8B-B14F-4D97-AF65-F5344CB8AC3E}">
        <p14:creationId xmlns:p14="http://schemas.microsoft.com/office/powerpoint/2010/main" val="165739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380425" cy="362404"/>
          </a:xfrm>
        </p:spPr>
        <p:txBody>
          <a:bodyPr/>
          <a:lstStyle/>
          <a:p>
            <a:pPr algn="ctr"/>
            <a:r>
              <a:rPr kumimoji="1" lang="en-US" altLang="zh-CN" dirty="0">
                <a:latin typeface="Century Gothic"/>
              </a:rPr>
              <a:t>ARIMA Model</a:t>
            </a:r>
          </a:p>
        </p:txBody>
      </p:sp>
      <p:sp>
        <p:nvSpPr>
          <p:cNvPr id="3" name="矩形 2"/>
          <p:cNvSpPr/>
          <p:nvPr/>
        </p:nvSpPr>
        <p:spPr>
          <a:xfrm>
            <a:off x="996636" y="2321932"/>
            <a:ext cx="5048250" cy="2819400"/>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972299" y="2321932"/>
            <a:ext cx="4380425" cy="453621"/>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MSE &amp; RMSSE of 1000 Products</a:t>
            </a:r>
            <a:endParaRPr lang="zh-CN" altLang="en-US" b="1" dirty="0">
              <a:ea typeface="微软雅黑" panose="020B0503020204020204" pitchFamily="34" charset="-122"/>
            </a:endParaRPr>
          </a:p>
        </p:txBody>
      </p:sp>
      <p:sp>
        <p:nvSpPr>
          <p:cNvPr id="7" name="文本框 6"/>
          <p:cNvSpPr txBox="1"/>
          <p:nvPr/>
        </p:nvSpPr>
        <p:spPr>
          <a:xfrm>
            <a:off x="6972299" y="3860569"/>
            <a:ext cx="4380425" cy="1503617"/>
          </a:xfrm>
          <a:prstGeom prst="rect">
            <a:avLst/>
          </a:prstGeom>
          <a:noFill/>
        </p:spPr>
        <p:txBody>
          <a:bodyPr wrap="square" rtlCol="0">
            <a:spAutoFit/>
          </a:bodyPr>
          <a:lstStyle/>
          <a:p>
            <a:pPr>
              <a:lnSpc>
                <a:spcPct val="130000"/>
              </a:lnSpc>
            </a:pPr>
            <a:r>
              <a:rPr lang="en-US" altLang="zh-CN" dirty="0"/>
              <a:t>Looking into the Hobbies category, it is clearly that, compare with Hobbies 2, Hobbies 1 has lower MSE in- and- out sample as well as RMSSE.</a:t>
            </a:r>
            <a:endParaRPr lang="zh-CN" altLang="en-US" dirty="0">
              <a:ea typeface="微软雅黑" panose="020B0503020204020204" pitchFamily="34" charset="-122"/>
            </a:endParaRPr>
          </a:p>
        </p:txBody>
      </p:sp>
      <p:cxnSp>
        <p:nvCxnSpPr>
          <p:cNvPr id="8" name="肘形连接符 7"/>
          <p:cNvCxnSpPr/>
          <p:nvPr/>
        </p:nvCxnSpPr>
        <p:spPr>
          <a:xfrm rot="5400000">
            <a:off x="6972298" y="3135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065653" y="3155805"/>
            <a:ext cx="1276824" cy="300082"/>
          </a:xfrm>
          <a:prstGeom prst="rect">
            <a:avLst/>
          </a:prstGeom>
          <a:noFill/>
        </p:spPr>
        <p:txBody>
          <a:bodyPr wrap="none" rtlCol="0">
            <a:spAutoFit/>
          </a:bodyPr>
          <a:lstStyle/>
          <a:p>
            <a:pPr defTabSz="685800"/>
            <a:r>
              <a:rPr lang="en-US" altLang="zh-CN" sz="1350" b="1" dirty="0">
                <a:solidFill>
                  <a:prstClr val="black"/>
                </a:solidFill>
              </a:rPr>
              <a:t>BY Department</a:t>
            </a:r>
            <a:endParaRPr lang="zh-CN" altLang="en-US" sz="1350" b="1" dirty="0">
              <a:solidFill>
                <a:prstClr val="black"/>
              </a:solidFill>
            </a:endParaRPr>
          </a:p>
        </p:txBody>
      </p:sp>
      <p:cxnSp>
        <p:nvCxnSpPr>
          <p:cNvPr id="10" name="肘形连接符 9"/>
          <p:cNvCxnSpPr/>
          <p:nvPr/>
        </p:nvCxnSpPr>
        <p:spPr>
          <a:xfrm rot="5400000" flipH="1" flipV="1">
            <a:off x="8219832" y="3243673"/>
            <a:ext cx="216000" cy="216000"/>
          </a:xfrm>
          <a:prstGeom prst="bentConnector3">
            <a:avLst>
              <a:gd name="adj1" fmla="val 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手机屏幕截图&#10;&#10;描述已自动生成">
            <a:extLst>
              <a:ext uri="{FF2B5EF4-FFF2-40B4-BE49-F238E27FC236}">
                <a16:creationId xmlns:a16="http://schemas.microsoft.com/office/drawing/2014/main" xmlns="" id="{B0D33EEF-0435-D848-8E35-2521014D1EA9}"/>
              </a:ext>
            </a:extLst>
          </p:cNvPr>
          <p:cNvPicPr/>
          <p:nvPr/>
        </p:nvPicPr>
        <p:blipFill>
          <a:blip r:embed="rId2"/>
          <a:stretch>
            <a:fillRect/>
          </a:stretch>
        </p:blipFill>
        <p:spPr>
          <a:xfrm>
            <a:off x="1246470" y="2551157"/>
            <a:ext cx="5004024" cy="2813029"/>
          </a:xfrm>
          <a:prstGeom prst="rect">
            <a:avLst/>
          </a:prstGeom>
          <a:ln w="28575">
            <a:solidFill>
              <a:schemeClr val="accent1"/>
            </a:solidFill>
          </a:ln>
        </p:spPr>
      </p:pic>
      <p:pic>
        <p:nvPicPr>
          <p:cNvPr id="12" name="图片 11" descr="手机屏幕截图&#10;&#10;描述已自动生成">
            <a:extLst>
              <a:ext uri="{FF2B5EF4-FFF2-40B4-BE49-F238E27FC236}">
                <a16:creationId xmlns:a16="http://schemas.microsoft.com/office/drawing/2014/main" xmlns="" id="{D964FF80-56AF-0E4D-9D7F-8BE751233138}"/>
              </a:ext>
            </a:extLst>
          </p:cNvPr>
          <p:cNvPicPr/>
          <p:nvPr/>
        </p:nvPicPr>
        <p:blipFill>
          <a:blip r:embed="rId3"/>
          <a:stretch>
            <a:fillRect/>
          </a:stretch>
        </p:blipFill>
        <p:spPr>
          <a:xfrm>
            <a:off x="1256020" y="2552520"/>
            <a:ext cx="4994474" cy="2811666"/>
          </a:xfrm>
          <a:prstGeom prst="rect">
            <a:avLst/>
          </a:prstGeom>
        </p:spPr>
      </p:pic>
    </p:spTree>
    <p:extLst>
      <p:ext uri="{BB962C8B-B14F-4D97-AF65-F5344CB8AC3E}">
        <p14:creationId xmlns:p14="http://schemas.microsoft.com/office/powerpoint/2010/main" val="390081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096000" y="2645780"/>
            <a:ext cx="2247727" cy="1604540"/>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LSTM</a:t>
            </a:r>
          </a:p>
          <a:p>
            <a:pPr>
              <a:lnSpc>
                <a:spcPct val="130000"/>
              </a:lnSpc>
            </a:pPr>
            <a:r>
              <a:rPr kumimoji="1" lang="en-US" altLang="zh-CN" sz="4000" b="1" dirty="0">
                <a:solidFill>
                  <a:srgbClr val="FFFFFF"/>
                </a:solidFill>
                <a:latin typeface="Century Gothic"/>
                <a:ea typeface="微软雅黑"/>
              </a:rPr>
              <a:t>Network</a:t>
            </a:r>
          </a:p>
        </p:txBody>
      </p:sp>
    </p:spTree>
    <p:extLst>
      <p:ext uri="{BB962C8B-B14F-4D97-AF65-F5344CB8AC3E}">
        <p14:creationId xmlns:p14="http://schemas.microsoft.com/office/powerpoint/2010/main" val="390635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135EC34-A44E-B444-9D35-2933C8EBA6FE}"/>
              </a:ext>
            </a:extLst>
          </p:cNvPr>
          <p:cNvSpPr>
            <a:spLocks noGrp="1"/>
          </p:cNvSpPr>
          <p:nvPr>
            <p:ph type="body" sz="quarter" idx="10"/>
          </p:nvPr>
        </p:nvSpPr>
        <p:spPr/>
        <p:txBody>
          <a:bodyPr/>
          <a:lstStyle/>
          <a:p>
            <a:pPr algn="ctr"/>
            <a:r>
              <a:rPr kumimoji="1" lang="en-US" altLang="zh-CN" dirty="0"/>
              <a:t>LSTM</a:t>
            </a:r>
            <a:r>
              <a:rPr kumimoji="1" lang="zh-CN" altLang="en-US" dirty="0"/>
              <a:t> </a:t>
            </a:r>
            <a:r>
              <a:rPr kumimoji="1" lang="en-US" altLang="zh-CN" dirty="0"/>
              <a:t>Network</a:t>
            </a:r>
            <a:endParaRPr kumimoji="1" lang="zh-CN" altLang="en-US" dirty="0"/>
          </a:p>
        </p:txBody>
      </p:sp>
      <p:sp>
        <p:nvSpPr>
          <p:cNvPr id="3" name="圆角矩形 2">
            <a:extLst>
              <a:ext uri="{FF2B5EF4-FFF2-40B4-BE49-F238E27FC236}">
                <a16:creationId xmlns:a16="http://schemas.microsoft.com/office/drawing/2014/main" xmlns="" id="{DA39C880-7DF7-0448-8DB3-4DAD4F361116}"/>
              </a:ext>
            </a:extLst>
          </p:cNvPr>
          <p:cNvSpPr/>
          <p:nvPr/>
        </p:nvSpPr>
        <p:spPr>
          <a:xfrm>
            <a:off x="539467" y="1590262"/>
            <a:ext cx="6532330" cy="4888098"/>
          </a:xfrm>
          <a:prstGeom prst="roundRect">
            <a:avLst>
              <a:gd name="adj" fmla="val 3472"/>
            </a:avLst>
          </a:prstGeom>
          <a:gradFill>
            <a:gsLst>
              <a:gs pos="0">
                <a:schemeClr val="bg1">
                  <a:lumMod val="95000"/>
                  <a:alpha val="15000"/>
                </a:schemeClr>
              </a:gs>
              <a:gs pos="10000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4" name="圆角矩形 3">
            <a:extLst>
              <a:ext uri="{FF2B5EF4-FFF2-40B4-BE49-F238E27FC236}">
                <a16:creationId xmlns:a16="http://schemas.microsoft.com/office/drawing/2014/main" xmlns="" id="{8C8C1A30-379E-0945-BB64-2FF7453CB1B0}"/>
              </a:ext>
            </a:extLst>
          </p:cNvPr>
          <p:cNvSpPr/>
          <p:nvPr/>
        </p:nvSpPr>
        <p:spPr>
          <a:xfrm>
            <a:off x="7299969" y="2089207"/>
            <a:ext cx="4352564" cy="326365"/>
          </a:xfrm>
          <a:prstGeom prst="roundRect">
            <a:avLst/>
          </a:prstGeom>
          <a:noFill/>
          <a:ln w="15875">
            <a:solidFill>
              <a:srgbClr val="C0000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2">
                    <a:lumMod val="75000"/>
                  </a:schemeClr>
                </a:solidFill>
              </a:rPr>
              <a:t>Theoretical Basic</a:t>
            </a:r>
            <a:endParaRPr kumimoji="1" lang="zh-CN" altLang="en-US" sz="1600" b="1" dirty="0">
              <a:solidFill>
                <a:schemeClr val="tx2">
                  <a:lumMod val="75000"/>
                </a:schemeClr>
              </a:solidFill>
            </a:endParaRPr>
          </a:p>
        </p:txBody>
      </p:sp>
      <p:pic>
        <p:nvPicPr>
          <p:cNvPr id="5" name="图片 4">
            <a:extLst>
              <a:ext uri="{FF2B5EF4-FFF2-40B4-BE49-F238E27FC236}">
                <a16:creationId xmlns:a16="http://schemas.microsoft.com/office/drawing/2014/main" xmlns="" id="{05C6434B-4536-7C40-BA54-02762DD87187}"/>
              </a:ext>
            </a:extLst>
          </p:cNvPr>
          <p:cNvPicPr/>
          <p:nvPr/>
        </p:nvPicPr>
        <p:blipFill rotWithShape="1">
          <a:blip r:embed="rId2">
            <a:extLst>
              <a:ext uri="{BEBA8EAE-BF5A-486C-A8C5-ECC9F3942E4B}">
                <a14:imgProps xmlns:a14="http://schemas.microsoft.com/office/drawing/2010/main">
                  <a14:imgLayer r:embed="rId3">
                    <a14:imgEffect>
                      <a14:backgroundRemoval t="15752" b="88783" l="4752" r="96199">
                        <a14:foregroundMark x1="5702" y1="53938" x2="5702" y2="53938"/>
                        <a14:foregroundMark x1="4857" y1="89260" x2="4857" y2="89260"/>
                        <a14:foregroundMark x1="5491" y1="80430" x2="5491" y2="80430"/>
                        <a14:foregroundMark x1="37698" y1="86635" x2="37698" y2="86635"/>
                        <a14:foregroundMark x1="68955" y1="86635" x2="68955" y2="86635"/>
                        <a14:foregroundMark x1="73495" y1="62768" x2="73495" y2="62768"/>
                        <a14:foregroundMark x1="92397" y1="52506" x2="92397" y2="52506"/>
                        <a14:foregroundMark x1="90180" y1="19332" x2="90180" y2="19332"/>
                        <a14:foregroundMark x1="59556" y1="16706" x2="59556" y2="16706"/>
                        <a14:foregroundMark x1="28300" y1="17184" x2="28300" y2="17184"/>
                        <a14:foregroundMark x1="29039" y1="24105" x2="29039" y2="24105"/>
                        <a14:foregroundMark x1="91341" y1="23866" x2="91341" y2="23866"/>
                        <a14:foregroundMark x1="96199" y1="42482" x2="96199" y2="42482"/>
                        <a14:foregroundMark x1="96093" y1="66826" x2="96093" y2="66826"/>
                      </a14:backgroundRemoval>
                    </a14:imgEffect>
                  </a14:imgLayer>
                </a14:imgProps>
              </a:ext>
            </a:extLst>
          </a:blip>
          <a:srcRect t="7659" b="7546"/>
          <a:stretch/>
        </p:blipFill>
        <p:spPr bwMode="auto">
          <a:xfrm>
            <a:off x="1130510" y="1800003"/>
            <a:ext cx="5350244" cy="2042106"/>
          </a:xfrm>
          <a:prstGeom prst="rect">
            <a:avLst/>
          </a:prstGeom>
          <a:ln>
            <a:noFill/>
          </a:ln>
          <a:effectLst/>
          <a:extLst>
            <a:ext uri="{53640926-AAD7-44D8-BBD7-CCE9431645EC}">
              <a14:shadowObscured xmlns:a14="http://schemas.microsoft.com/office/drawing/2010/main"/>
            </a:ext>
          </a:extLst>
        </p:spPr>
      </p:pic>
      <p:sp>
        <p:nvSpPr>
          <p:cNvPr id="6" name="圆角矩形 5">
            <a:extLst>
              <a:ext uri="{FF2B5EF4-FFF2-40B4-BE49-F238E27FC236}">
                <a16:creationId xmlns:a16="http://schemas.microsoft.com/office/drawing/2014/main" xmlns="" id="{41BFF9C0-2425-204C-9FB1-5332CEC6F403}"/>
              </a:ext>
            </a:extLst>
          </p:cNvPr>
          <p:cNvSpPr/>
          <p:nvPr/>
        </p:nvSpPr>
        <p:spPr>
          <a:xfrm>
            <a:off x="7299969" y="2821056"/>
            <a:ext cx="4352564" cy="2963350"/>
          </a:xfrm>
          <a:prstGeom prst="roundRect">
            <a:avLst>
              <a:gd name="adj" fmla="val 3472"/>
            </a:avLst>
          </a:prstGeom>
          <a:gradFill>
            <a:gsLst>
              <a:gs pos="0">
                <a:schemeClr val="bg1">
                  <a:lumMod val="95000"/>
                  <a:alpha val="15000"/>
                </a:schemeClr>
              </a:gs>
              <a:gs pos="10000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altLang="zh-CN" sz="1600" dirty="0">
                <a:ln w="0"/>
                <a:solidFill>
                  <a:schemeClr val="tx1"/>
                </a:solidFill>
                <a:effectLst>
                  <a:outerShdw blurRad="38100" dist="19050" dir="2700000" algn="tl" rotWithShape="0">
                    <a:schemeClr val="dk1">
                      <a:alpha val="40000"/>
                    </a:schemeClr>
                  </a:outerShdw>
                </a:effectLst>
              </a:rPr>
              <a:t>LSTM is a special kind of RNN, which is explicitly designed to avoid the long-term dependency problem. The structure of LSTM is shown on the left. It has three controllable gates (forget gate, input gate, output gate), which can control the memory and forgetting of the previous and current information .</a:t>
            </a:r>
          </a:p>
          <a:p>
            <a:pPr marL="285750" indent="-285750" algn="just">
              <a:buFont typeface="Arial" panose="020B0604020202020204" pitchFamily="34" charset="0"/>
              <a:buChar char="•"/>
            </a:pPr>
            <a:r>
              <a:rPr kumimoji="1" lang="en-US" altLang="zh-CN" sz="1600" dirty="0">
                <a:ln w="0"/>
                <a:solidFill>
                  <a:schemeClr val="tx1"/>
                </a:solidFill>
                <a:effectLst>
                  <a:outerShdw blurRad="38100" dist="19050" dir="2700000" algn="tl" rotWithShape="0">
                    <a:schemeClr val="dk1">
                      <a:alpha val="40000"/>
                    </a:schemeClr>
                  </a:outerShdw>
                </a:effectLst>
              </a:rPr>
              <a:t>We construct the single-layer and double-layer LSTM, and the flow chart is on the lower left.</a:t>
            </a:r>
            <a:endParaRPr kumimoji="1" lang="zh-CN" altLang="en-US" sz="1600" dirty="0">
              <a:ln w="0"/>
              <a:solidFill>
                <a:schemeClr val="tx1"/>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xmlns="" id="{A878FEC8-6352-044C-8900-C1193A917DB9}"/>
              </a:ext>
            </a:extLst>
          </p:cNvPr>
          <p:cNvPicPr>
            <a:picLocks noChangeAspect="1"/>
          </p:cNvPicPr>
          <p:nvPr/>
        </p:nvPicPr>
        <p:blipFill>
          <a:blip r:embed="rId4"/>
          <a:stretch>
            <a:fillRect/>
          </a:stretch>
        </p:blipFill>
        <p:spPr>
          <a:xfrm>
            <a:off x="1322887" y="3897892"/>
            <a:ext cx="4965490" cy="2397133"/>
          </a:xfrm>
          <a:prstGeom prst="rect">
            <a:avLst/>
          </a:prstGeom>
        </p:spPr>
      </p:pic>
    </p:spTree>
    <p:extLst>
      <p:ext uri="{BB962C8B-B14F-4D97-AF65-F5344CB8AC3E}">
        <p14:creationId xmlns:p14="http://schemas.microsoft.com/office/powerpoint/2010/main" val="3720718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400894;#142819;"/>
</p:tagLst>
</file>

<file path=ppt/tags/tag2.xml><?xml version="1.0" encoding="utf-8"?>
<p:tagLst xmlns:a="http://schemas.openxmlformats.org/drawingml/2006/main" xmlns:r="http://schemas.openxmlformats.org/officeDocument/2006/relationships" xmlns:p="http://schemas.openxmlformats.org/presentationml/2006/main">
  <p:tag name="ISLIDE.ICON" val="#400894;#142819;"/>
</p:tagLst>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531</TotalTime>
  <Words>1567</Words>
  <Application>Microsoft Office PowerPoint</Application>
  <PresentationFormat>宽屏</PresentationFormat>
  <Paragraphs>148</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Hiragino Sans GB W3</vt:lpstr>
      <vt:lpstr>News Gothic MT</vt:lpstr>
      <vt:lpstr>宋体</vt:lpstr>
      <vt:lpstr>微软雅黑</vt:lpstr>
      <vt:lpstr>Arial</vt:lpstr>
      <vt:lpstr>Calibri</vt:lpstr>
      <vt:lpstr>Cambria Math</vt:lpstr>
      <vt:lpstr>Candara</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刘 芮岩</cp:lastModifiedBy>
  <cp:revision>69</cp:revision>
  <dcterms:created xsi:type="dcterms:W3CDTF">2015-08-18T05:03:53Z</dcterms:created>
  <dcterms:modified xsi:type="dcterms:W3CDTF">2020-05-31T12:27:39Z</dcterms:modified>
</cp:coreProperties>
</file>